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92" autoAdjust="0"/>
    <p:restoredTop sz="94610"/>
  </p:normalViewPr>
  <p:slideViewPr>
    <p:cSldViewPr snapToGrid="0" snapToObjects="1">
      <p:cViewPr varScale="1">
        <p:scale>
          <a:sx n="81" d="100"/>
          <a:sy n="81" d="100"/>
        </p:scale>
        <p:origin x="25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9014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2664" y="0"/>
            <a:ext cx="5397996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47108" y="1024541"/>
            <a:ext cx="3458291" cy="1647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2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Нормативно-правовое регулирование эксплуатации БАС
 </a:t>
            </a:r>
            <a:endParaRPr lang="en-US" sz="2373" dirty="0"/>
          </a:p>
        </p:txBody>
      </p:sp>
      <p:sp>
        <p:nvSpPr>
          <p:cNvPr id="5" name="Text 1"/>
          <p:cNvSpPr txBox="1"/>
          <p:nvPr/>
        </p:nvSpPr>
        <p:spPr>
          <a:xfrm>
            <a:off x="266700" y="2914650"/>
            <a:ext cx="45529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процедуры, ответственность и режимы для безопасной эксплуатации БАС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819400" y="4391025"/>
            <a:ext cx="243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Петрова Софья Андреевна, кандидат технических наук</a:t>
            </a:r>
            <a:endParaRPr lang="en-US" sz="1125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6EDE571-BE43-8357-12AC-E03158C2B0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37" y="0"/>
            <a:ext cx="1276528" cy="22577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3746" y="1362075"/>
            <a:ext cx="4094708" cy="41148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7800" y="142875"/>
            <a:ext cx="5162550" cy="1085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3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регулирование БАС необходимо</a:t>
            </a:r>
            <a:endParaRPr lang="en-US" sz="3132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676400"/>
            <a:ext cx="4933950" cy="22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 работают в общем воздушном пространстве и могут влиять на безопасность людей, инфраструктуры и охраняемых территорий; поэтому их эксплуатация регулируется Воздушным кодексом РФ, Правилами использования воздушного пространства и специальными режимами.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61950" y="5924550"/>
            <a:ext cx="6000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64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2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210925" y="5924550"/>
            <a:ext cx="6000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64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25" dirty="0"/>
          </a:p>
        </p:txBody>
      </p:sp>
      <p:sp>
        <p:nvSpPr>
          <p:cNvPr id="4" name="Text 1"/>
          <p:cNvSpPr txBox="1"/>
          <p:nvPr/>
        </p:nvSpPr>
        <p:spPr>
          <a:xfrm>
            <a:off x="1628775" y="2771775"/>
            <a:ext cx="7648575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нормативных акта определяют правовую рамку эксплуатации БАС.</a:t>
            </a:r>
            <a:endParaRPr lang="en-US" sz="3023" dirty="0"/>
          </a:p>
        </p:txBody>
      </p:sp>
      <p:sp>
        <p:nvSpPr>
          <p:cNvPr id="5" name="Text 2"/>
          <p:cNvSpPr txBox="1"/>
          <p:nvPr/>
        </p:nvSpPr>
        <p:spPr>
          <a:xfrm>
            <a:off x="1628775" y="257175"/>
            <a:ext cx="7648575" cy="2333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34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462" dirty="0"/>
          </a:p>
        </p:txBody>
      </p:sp>
      <p:sp>
        <p:nvSpPr>
          <p:cNvPr id="6" name="Text 3"/>
          <p:cNvSpPr txBox="1"/>
          <p:nvPr/>
        </p:nvSpPr>
        <p:spPr>
          <a:xfrm>
            <a:off x="2914650" y="4238625"/>
            <a:ext cx="22860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кодекс РФ; Постановление Правительства РФ № 138; Постановление Правительства РФ № 587</a:t>
            </a:r>
            <a:endParaRPr lang="en-US" sz="1285" dirty="0"/>
          </a:p>
        </p:txBody>
      </p:sp>
      <p:sp>
        <p:nvSpPr>
          <p:cNvPr id="7" name="Text 4"/>
          <p:cNvSpPr txBox="1"/>
          <p:nvPr/>
        </p:nvSpPr>
        <p:spPr>
          <a:xfrm>
            <a:off x="6981825" y="4238625"/>
            <a:ext cx="22860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источника формируют основу регулирования и задают общий режим, процедуру полётов и специальные условия для агросектора.</a:t>
            </a:r>
            <a:endParaRPr lang="en-US" sz="118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55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210925" y="5924550"/>
            <a:ext cx="6000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64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25" dirty="0"/>
          </a:p>
        </p:txBody>
      </p:sp>
      <p:sp>
        <p:nvSpPr>
          <p:cNvPr id="4" name="Text 1"/>
          <p:cNvSpPr txBox="1"/>
          <p:nvPr/>
        </p:nvSpPr>
        <p:spPr>
          <a:xfrm>
            <a:off x="1628775" y="2771775"/>
            <a:ext cx="7648575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2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компонента учитываются при правовой оценке эксплуатации БАС.</a:t>
            </a:r>
            <a:endParaRPr lang="en-US" sz="2950" dirty="0"/>
          </a:p>
        </p:txBody>
      </p:sp>
      <p:sp>
        <p:nvSpPr>
          <p:cNvPr id="5" name="Text 2"/>
          <p:cNvSpPr txBox="1"/>
          <p:nvPr/>
        </p:nvSpPr>
        <p:spPr>
          <a:xfrm>
            <a:off x="1628775" y="257175"/>
            <a:ext cx="7648575" cy="2333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34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462" dirty="0"/>
          </a:p>
        </p:txBody>
      </p:sp>
      <p:sp>
        <p:nvSpPr>
          <p:cNvPr id="6" name="Text 3"/>
          <p:cNvSpPr txBox="1"/>
          <p:nvPr/>
        </p:nvSpPr>
        <p:spPr>
          <a:xfrm>
            <a:off x="2914650" y="4238625"/>
            <a:ext cx="22860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кодекс РФ</a:t>
            </a:r>
            <a:endParaRPr lang="en-US" sz="1350" dirty="0"/>
          </a:p>
        </p:txBody>
      </p:sp>
      <p:sp>
        <p:nvSpPr>
          <p:cNvPr id="7" name="Text 4"/>
          <p:cNvSpPr txBox="1"/>
          <p:nvPr/>
        </p:nvSpPr>
        <p:spPr>
          <a:xfrm>
            <a:off x="6981825" y="4238625"/>
            <a:ext cx="22860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элемента БАС образуют единую авиационную систему и требуют согласованной подготовки, управления и контроля на всём протяжении полёта.</a:t>
            </a:r>
            <a:endParaRPr lang="en-US" sz="10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210925" y="5924550"/>
            <a:ext cx="6000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64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25" dirty="0"/>
          </a:p>
        </p:txBody>
      </p:sp>
      <p:sp>
        <p:nvSpPr>
          <p:cNvPr id="4" name="Text 1"/>
          <p:cNvSpPr txBox="1"/>
          <p:nvPr/>
        </p:nvSpPr>
        <p:spPr>
          <a:xfrm>
            <a:off x="1628775" y="2771775"/>
            <a:ext cx="7648575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2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звена государственного регулирования обеспечивают правовую рамку эксплуатации БАС.</a:t>
            </a:r>
            <a:endParaRPr lang="en-US" sz="2370" dirty="0"/>
          </a:p>
        </p:txBody>
      </p:sp>
      <p:sp>
        <p:nvSpPr>
          <p:cNvPr id="5" name="Text 2"/>
          <p:cNvSpPr txBox="1"/>
          <p:nvPr/>
        </p:nvSpPr>
        <p:spPr>
          <a:xfrm>
            <a:off x="1628775" y="257175"/>
            <a:ext cx="7648575" cy="2333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34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462" dirty="0"/>
          </a:p>
        </p:txBody>
      </p:sp>
      <p:sp>
        <p:nvSpPr>
          <p:cNvPr id="6" name="Text 3"/>
          <p:cNvSpPr txBox="1"/>
          <p:nvPr/>
        </p:nvSpPr>
        <p:spPr>
          <a:xfrm>
            <a:off x="2914650" y="4238625"/>
            <a:ext cx="22860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кодекс РФ; Постановление Правительства РФ № 138</a:t>
            </a:r>
            <a:endParaRPr lang="en-US" sz="1350" dirty="0"/>
          </a:p>
        </p:txBody>
      </p:sp>
      <p:sp>
        <p:nvSpPr>
          <p:cNvPr id="7" name="Text 4"/>
          <p:cNvSpPr txBox="1"/>
          <p:nvPr/>
        </p:nvSpPr>
        <p:spPr>
          <a:xfrm>
            <a:off x="6981825" y="4238625"/>
            <a:ext cx="22860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уровня участников распределяют полномочия: устанавливают правила, согласуют использование пространства, осуществляют надзор и применяют меры ответственности.</a:t>
            </a:r>
            <a:endParaRPr lang="en-US" sz="106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210925" y="5924550"/>
            <a:ext cx="6000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64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25" dirty="0"/>
          </a:p>
        </p:txBody>
      </p:sp>
      <p:sp>
        <p:nvSpPr>
          <p:cNvPr id="4" name="Text 1"/>
          <p:cNvSpPr txBox="1"/>
          <p:nvPr/>
        </p:nvSpPr>
        <p:spPr>
          <a:xfrm>
            <a:off x="1628775" y="2771775"/>
            <a:ext cx="7648575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безопасности не зависит от размера аппарата.</a:t>
            </a:r>
            <a:endParaRPr lang="en-US" sz="3023" dirty="0"/>
          </a:p>
        </p:txBody>
      </p:sp>
      <p:sp>
        <p:nvSpPr>
          <p:cNvPr id="5" name="Text 2"/>
          <p:cNvSpPr txBox="1"/>
          <p:nvPr/>
        </p:nvSpPr>
        <p:spPr>
          <a:xfrm>
            <a:off x="1628775" y="257175"/>
            <a:ext cx="7648575" cy="2333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34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462" dirty="0"/>
          </a:p>
        </p:txBody>
      </p:sp>
      <p:sp>
        <p:nvSpPr>
          <p:cNvPr id="6" name="Text 3"/>
          <p:cNvSpPr txBox="1"/>
          <p:nvPr/>
        </p:nvSpPr>
        <p:spPr>
          <a:xfrm>
            <a:off x="2914650" y="4238625"/>
            <a:ext cx="22860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кодекс РФ</a:t>
            </a:r>
            <a:endParaRPr lang="en-US" sz="1350" dirty="0"/>
          </a:p>
        </p:txBody>
      </p:sp>
      <p:sp>
        <p:nvSpPr>
          <p:cNvPr id="7" name="Text 4"/>
          <p:cNvSpPr txBox="1"/>
          <p:nvPr/>
        </p:nvSpPr>
        <p:spPr>
          <a:xfrm>
            <a:off x="6981825" y="4238625"/>
            <a:ext cx="22860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приоритет определяет весь режим эксплуатации: безопасность полётов обязательна для всех пользователей воздушного пространства, включая владельцев малых БАС.</a:t>
            </a:r>
            <a:endParaRPr lang="en-US" sz="107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210925" y="5924550"/>
            <a:ext cx="6000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64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25" dirty="0"/>
          </a:p>
        </p:txBody>
      </p:sp>
      <p:sp>
        <p:nvSpPr>
          <p:cNvPr id="4" name="Text 1"/>
          <p:cNvSpPr txBox="1"/>
          <p:nvPr/>
        </p:nvSpPr>
        <p:spPr>
          <a:xfrm>
            <a:off x="1628775" y="2771775"/>
            <a:ext cx="7648575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23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постановление конкретизирует правила использования воздушного пространства для БАС.</a:t>
            </a:r>
            <a:endParaRPr lang="en-US" sz="2331" dirty="0"/>
          </a:p>
        </p:txBody>
      </p:sp>
      <p:sp>
        <p:nvSpPr>
          <p:cNvPr id="5" name="Text 2"/>
          <p:cNvSpPr txBox="1"/>
          <p:nvPr/>
        </p:nvSpPr>
        <p:spPr>
          <a:xfrm>
            <a:off x="1628775" y="257175"/>
            <a:ext cx="7648575" cy="2333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34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138</a:t>
            </a:r>
            <a:endParaRPr lang="en-US" sz="13462" dirty="0"/>
          </a:p>
        </p:txBody>
      </p:sp>
      <p:sp>
        <p:nvSpPr>
          <p:cNvPr id="6" name="Text 3"/>
          <p:cNvSpPr txBox="1"/>
          <p:nvPr/>
        </p:nvSpPr>
        <p:spPr>
          <a:xfrm>
            <a:off x="2914650" y="4238625"/>
            <a:ext cx="22860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Постановление Правительства РФ от 11.03.2010 № 138</a:t>
            </a:r>
            <a:endParaRPr lang="en-US" sz="1350" dirty="0"/>
          </a:p>
        </p:txBody>
      </p:sp>
      <p:sp>
        <p:nvSpPr>
          <p:cNvPr id="7" name="Text 4"/>
          <p:cNvSpPr txBox="1"/>
          <p:nvPr/>
        </p:nvSpPr>
        <p:spPr>
          <a:xfrm>
            <a:off x="6981825" y="4238625"/>
            <a:ext cx="22860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Постановление № 138 задаёт процедуру допуска: от выбора района и времени до получения разрешений и согласования с органами обслуживания.</a:t>
            </a:r>
            <a:endParaRPr lang="en-US" sz="117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90675" y="171450"/>
            <a:ext cx="7667625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2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допуск к полёту</a:t>
            </a:r>
            <a:endParaRPr lang="en-US" sz="2968" dirty="0"/>
          </a:p>
        </p:txBody>
      </p:sp>
      <p:sp>
        <p:nvSpPr>
          <p:cNvPr id="4" name="Text 1"/>
          <p:cNvSpPr txBox="1"/>
          <p:nvPr/>
        </p:nvSpPr>
        <p:spPr>
          <a:xfrm>
            <a:off x="11249025" y="5924550"/>
            <a:ext cx="6000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64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25" dirty="0"/>
          </a:p>
        </p:txBody>
      </p:sp>
      <p:sp>
        <p:nvSpPr>
          <p:cNvPr id="5" name="Text 2"/>
          <p:cNvSpPr txBox="1"/>
          <p:nvPr/>
        </p:nvSpPr>
        <p:spPr>
          <a:xfrm>
            <a:off x="1590675" y="828675"/>
            <a:ext cx="7419975" cy="1000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Разрешительный порядок основан на проверке маршрута, ограничений и условий координации с воздушным движением.</a:t>
            </a:r>
            <a:endParaRPr lang="en-US" sz="16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70" y="1447799"/>
            <a:ext cx="12141704" cy="41243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90675" y="171450"/>
            <a:ext cx="7667625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2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подготовки законного полёта</a:t>
            </a:r>
            <a:endParaRPr lang="en-US" sz="2968" dirty="0"/>
          </a:p>
        </p:txBody>
      </p:sp>
      <p:sp>
        <p:nvSpPr>
          <p:cNvPr id="4" name="Text 1"/>
          <p:cNvSpPr txBox="1"/>
          <p:nvPr/>
        </p:nvSpPr>
        <p:spPr>
          <a:xfrm>
            <a:off x="11249025" y="5924550"/>
            <a:ext cx="6000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64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25" dirty="0"/>
          </a:p>
        </p:txBody>
      </p:sp>
      <p:sp>
        <p:nvSpPr>
          <p:cNvPr id="5" name="Text 2"/>
          <p:cNvSpPr txBox="1"/>
          <p:nvPr/>
        </p:nvSpPr>
        <p:spPr>
          <a:xfrm>
            <a:off x="1590675" y="828675"/>
            <a:ext cx="7419975" cy="1000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типовой цикл подготовки законного полёта БАС от планирования до отчётности.</a:t>
            </a:r>
            <a:endParaRPr lang="en-US" sz="16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53861"/>
            <a:ext cx="12123861" cy="411826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210925" y="5924550"/>
            <a:ext cx="6000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64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25" dirty="0"/>
          </a:p>
        </p:txBody>
      </p:sp>
      <p:sp>
        <p:nvSpPr>
          <p:cNvPr id="4" name="Text 1"/>
          <p:cNvSpPr txBox="1"/>
          <p:nvPr/>
        </p:nvSpPr>
        <p:spPr>
          <a:xfrm>
            <a:off x="1628775" y="2771775"/>
            <a:ext cx="7648575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зоны риска требуют предварительной юридической и операционной оценки.</a:t>
            </a:r>
            <a:endParaRPr lang="en-US" sz="2412" dirty="0"/>
          </a:p>
        </p:txBody>
      </p:sp>
      <p:sp>
        <p:nvSpPr>
          <p:cNvPr id="5" name="Text 2"/>
          <p:cNvSpPr txBox="1"/>
          <p:nvPr/>
        </p:nvSpPr>
        <p:spPr>
          <a:xfrm>
            <a:off x="1628775" y="257175"/>
            <a:ext cx="7648575" cy="2333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34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462" dirty="0"/>
          </a:p>
        </p:txBody>
      </p:sp>
      <p:sp>
        <p:nvSpPr>
          <p:cNvPr id="6" name="Text 3"/>
          <p:cNvSpPr txBox="1"/>
          <p:nvPr/>
        </p:nvSpPr>
        <p:spPr>
          <a:xfrm>
            <a:off x="2914650" y="4238625"/>
            <a:ext cx="22860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кодекс РФ; Постановление Правительства РФ № 138</a:t>
            </a:r>
            <a:endParaRPr lang="en-US" sz="1350" dirty="0"/>
          </a:p>
        </p:txBody>
      </p:sp>
      <p:sp>
        <p:nvSpPr>
          <p:cNvPr id="7" name="Text 4"/>
          <p:cNvSpPr txBox="1"/>
          <p:nvPr/>
        </p:nvSpPr>
        <p:spPr>
          <a:xfrm>
            <a:off x="6981825" y="4238625"/>
            <a:ext cx="22860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группы ограничений — аэродромы, мероприятия, охраняемые объекты и приграничные районы — требуют отдельной проверки до вылета.</a:t>
            </a:r>
            <a:endParaRPr lang="en-US" sz="107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210925" y="5924550"/>
            <a:ext cx="6000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64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25" dirty="0"/>
          </a:p>
        </p:txBody>
      </p:sp>
      <p:sp>
        <p:nvSpPr>
          <p:cNvPr id="4" name="Text 1"/>
          <p:cNvSpPr txBox="1"/>
          <p:nvPr/>
        </p:nvSpPr>
        <p:spPr>
          <a:xfrm>
            <a:off x="1628775" y="2771775"/>
            <a:ext cx="7648575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обязанностей нужно выполнить до начала полёта.</a:t>
            </a:r>
            <a:endParaRPr lang="en-US" sz="3023" dirty="0"/>
          </a:p>
        </p:txBody>
      </p:sp>
      <p:sp>
        <p:nvSpPr>
          <p:cNvPr id="5" name="Text 2"/>
          <p:cNvSpPr txBox="1"/>
          <p:nvPr/>
        </p:nvSpPr>
        <p:spPr>
          <a:xfrm>
            <a:off x="1628775" y="257175"/>
            <a:ext cx="7648575" cy="2333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34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462" dirty="0"/>
          </a:p>
        </p:txBody>
      </p:sp>
      <p:sp>
        <p:nvSpPr>
          <p:cNvPr id="6" name="Text 3"/>
          <p:cNvSpPr txBox="1"/>
          <p:nvPr/>
        </p:nvSpPr>
        <p:spPr>
          <a:xfrm>
            <a:off x="2914650" y="4238625"/>
            <a:ext cx="22860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кодекс РФ; материалы лекции по эксплуатации БАС</a:t>
            </a:r>
            <a:endParaRPr lang="en-US" sz="1350" dirty="0"/>
          </a:p>
        </p:txBody>
      </p:sp>
      <p:sp>
        <p:nvSpPr>
          <p:cNvPr id="7" name="Text 4"/>
          <p:cNvSpPr txBox="1"/>
          <p:nvPr/>
        </p:nvSpPr>
        <p:spPr>
          <a:xfrm>
            <a:off x="6981825" y="4238625"/>
            <a:ext cx="22860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обязательных проверок до вылета помогают снизить риск инцидента и последующей ответственности пилота и эксплуатанта.</a:t>
            </a:r>
            <a:endParaRPr lang="en-US" sz="118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210925" y="5924550"/>
            <a:ext cx="6000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64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25" dirty="0"/>
          </a:p>
        </p:txBody>
      </p:sp>
      <p:sp>
        <p:nvSpPr>
          <p:cNvPr id="4" name="Text 1"/>
          <p:cNvSpPr txBox="1"/>
          <p:nvPr/>
        </p:nvSpPr>
        <p:spPr>
          <a:xfrm>
            <a:off x="1628775" y="2771775"/>
            <a:ext cx="7648575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 мер нужно учитывать при эксплуатации БАС.</a:t>
            </a:r>
            <a:endParaRPr lang="en-US" sz="3023" dirty="0"/>
          </a:p>
        </p:txBody>
      </p:sp>
      <p:sp>
        <p:nvSpPr>
          <p:cNvPr id="5" name="Text 2"/>
          <p:cNvSpPr txBox="1"/>
          <p:nvPr/>
        </p:nvSpPr>
        <p:spPr>
          <a:xfrm>
            <a:off x="1628775" y="257175"/>
            <a:ext cx="7648575" cy="2333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34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462" dirty="0"/>
          </a:p>
        </p:txBody>
      </p:sp>
      <p:sp>
        <p:nvSpPr>
          <p:cNvPr id="6" name="Text 3"/>
          <p:cNvSpPr txBox="1"/>
          <p:nvPr/>
        </p:nvSpPr>
        <p:spPr>
          <a:xfrm>
            <a:off x="2914650" y="4238625"/>
            <a:ext cx="22860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лекции по нормативно-правовому регулированию эксплуатации БАС</a:t>
            </a:r>
            <a:endParaRPr lang="en-US" sz="1350" dirty="0"/>
          </a:p>
        </p:txBody>
      </p:sp>
      <p:sp>
        <p:nvSpPr>
          <p:cNvPr id="7" name="Text 4"/>
          <p:cNvSpPr txBox="1"/>
          <p:nvPr/>
        </p:nvSpPr>
        <p:spPr>
          <a:xfrm>
            <a:off x="6981825" y="4238625"/>
            <a:ext cx="22860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групп мер безопасности — от технической исправности до учёта человеческого фактора — напрямую связаны с предотвращением столкновений и падений.</a:t>
            </a:r>
            <a:endParaRPr lang="en-US" sz="107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90675" y="114300"/>
            <a:ext cx="7667625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25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режим и экспериментальный режим: различия</a:t>
            </a:r>
            <a:endParaRPr lang="en-US" sz="2556" dirty="0"/>
          </a:p>
        </p:txBody>
      </p:sp>
      <p:sp>
        <p:nvSpPr>
          <p:cNvPr id="4" name="Text 1"/>
          <p:cNvSpPr txBox="1"/>
          <p:nvPr/>
        </p:nvSpPr>
        <p:spPr>
          <a:xfrm>
            <a:off x="11249025" y="5924550"/>
            <a:ext cx="6000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64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25" dirty="0"/>
          </a:p>
        </p:txBody>
      </p:sp>
      <p:sp>
        <p:nvSpPr>
          <p:cNvPr id="5" name="Text 2"/>
          <p:cNvSpPr txBox="1"/>
          <p:nvPr/>
        </p:nvSpPr>
        <p:spPr>
          <a:xfrm>
            <a:off x="1590675" y="1571625"/>
            <a:ext cx="3533775" cy="16192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общий режим задаёт базовые правила, а специальный режим для сельхоз-БАС — процедурные послабления при сохранении контроля.</a:t>
            </a:r>
            <a:endParaRPr lang="en-US" sz="1557" dirty="0"/>
          </a:p>
        </p:txBody>
      </p:sp>
      <p:sp>
        <p:nvSpPr>
          <p:cNvPr id="6" name="Text 3"/>
          <p:cNvSpPr txBox="1"/>
          <p:nvPr/>
        </p:nvSpPr>
        <p:spPr>
          <a:xfrm>
            <a:off x="1590675" y="4876800"/>
            <a:ext cx="33147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7188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кодекс РФ; Постановление Правительства РФ № 138; Постановление Правительства РФ № 587</a:t>
            </a:r>
            <a:endParaRPr lang="en-US" sz="975" dirty="0"/>
          </a:p>
        </p:txBody>
      </p:sp>
      <p:sp>
        <p:nvSpPr>
          <p:cNvPr id="7" name="Text 4"/>
          <p:cNvSpPr txBox="1"/>
          <p:nvPr/>
        </p:nvSpPr>
        <p:spPr>
          <a:xfrm>
            <a:off x="1590675" y="3409950"/>
            <a:ext cx="3533775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Специальный режим не отменяет общие требования, а дополняет их отраслевыми процедурами.</a:t>
            </a:r>
            <a:endParaRPr lang="en-US" sz="16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2150" y="2394277"/>
            <a:ext cx="4914900" cy="205992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210925" y="5924550"/>
            <a:ext cx="6000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64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25" dirty="0"/>
          </a:p>
        </p:txBody>
      </p:sp>
      <p:sp>
        <p:nvSpPr>
          <p:cNvPr id="4" name="Text 1"/>
          <p:cNvSpPr txBox="1"/>
          <p:nvPr/>
        </p:nvSpPr>
        <p:spPr>
          <a:xfrm>
            <a:off x="1628775" y="2771775"/>
            <a:ext cx="7648575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 специальный режим для сельхоз-БАС.</a:t>
            </a:r>
            <a:endParaRPr lang="en-US" sz="3023" dirty="0"/>
          </a:p>
        </p:txBody>
      </p:sp>
      <p:sp>
        <p:nvSpPr>
          <p:cNvPr id="5" name="Text 2"/>
          <p:cNvSpPr txBox="1"/>
          <p:nvPr/>
        </p:nvSpPr>
        <p:spPr>
          <a:xfrm>
            <a:off x="1628775" y="257175"/>
            <a:ext cx="7648575" cy="2333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34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587</a:t>
            </a:r>
            <a:endParaRPr lang="en-US" sz="13462" dirty="0"/>
          </a:p>
        </p:txBody>
      </p:sp>
      <p:sp>
        <p:nvSpPr>
          <p:cNvPr id="6" name="Text 3"/>
          <p:cNvSpPr txBox="1"/>
          <p:nvPr/>
        </p:nvSpPr>
        <p:spPr>
          <a:xfrm>
            <a:off x="2914650" y="4238625"/>
            <a:ext cx="22860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Постановление Правительства РФ от 22.05.2026 № 587</a:t>
            </a:r>
            <a:endParaRPr lang="en-US" sz="1350" dirty="0"/>
          </a:p>
        </p:txBody>
      </p:sp>
      <p:sp>
        <p:nvSpPr>
          <p:cNvPr id="7" name="Text 4"/>
          <p:cNvSpPr txBox="1"/>
          <p:nvPr/>
        </p:nvSpPr>
        <p:spPr>
          <a:xfrm>
            <a:off x="6981825" y="4238625"/>
            <a:ext cx="22860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2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Постановление № 587 от 22.05.2026 продлило ЭПР для сельскохозяйственных БАС и закрепило специальные параметры его применения.</a:t>
            </a:r>
            <a:endParaRPr lang="en-US" sz="121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210925" y="5924550"/>
            <a:ext cx="6000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64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25" dirty="0"/>
          </a:p>
        </p:txBody>
      </p:sp>
      <p:sp>
        <p:nvSpPr>
          <p:cNvPr id="4" name="Text 1"/>
          <p:cNvSpPr txBox="1"/>
          <p:nvPr/>
        </p:nvSpPr>
        <p:spPr>
          <a:xfrm>
            <a:off x="1628775" y="2771775"/>
            <a:ext cx="7648575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3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направления использования выделяет постановление.</a:t>
            </a:r>
            <a:endParaRPr lang="en-US" sz="3006" dirty="0"/>
          </a:p>
        </p:txBody>
      </p:sp>
      <p:sp>
        <p:nvSpPr>
          <p:cNvPr id="5" name="Text 2"/>
          <p:cNvSpPr txBox="1"/>
          <p:nvPr/>
        </p:nvSpPr>
        <p:spPr>
          <a:xfrm>
            <a:off x="1628775" y="257175"/>
            <a:ext cx="7648575" cy="2333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34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462" dirty="0"/>
          </a:p>
        </p:txBody>
      </p:sp>
      <p:sp>
        <p:nvSpPr>
          <p:cNvPr id="6" name="Text 3"/>
          <p:cNvSpPr txBox="1"/>
          <p:nvPr/>
        </p:nvSpPr>
        <p:spPr>
          <a:xfrm>
            <a:off x="2914650" y="4238625"/>
            <a:ext cx="22860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Постановление Правительства РФ от 22.05.2026 № 587</a:t>
            </a:r>
            <a:endParaRPr lang="en-US" sz="1350" dirty="0"/>
          </a:p>
        </p:txBody>
      </p:sp>
      <p:sp>
        <p:nvSpPr>
          <p:cNvPr id="7" name="Text 4"/>
          <p:cNvSpPr txBox="1"/>
          <p:nvPr/>
        </p:nvSpPr>
        <p:spPr>
          <a:xfrm>
            <a:off x="6981825" y="4238625"/>
            <a:ext cx="22860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практических направления применения БАС в агросекторе — точное внесение, мониторинг и аэрофотосъёмка — показывают прикладной эффект режима.</a:t>
            </a:r>
            <a:endParaRPr lang="en-US" sz="110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210925" y="5924550"/>
            <a:ext cx="6000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64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25" dirty="0"/>
          </a:p>
        </p:txBody>
      </p:sp>
      <p:sp>
        <p:nvSpPr>
          <p:cNvPr id="4" name="Text 1"/>
          <p:cNvSpPr txBox="1"/>
          <p:nvPr/>
        </p:nvSpPr>
        <p:spPr>
          <a:xfrm>
            <a:off x="1628775" y="2771775"/>
            <a:ext cx="7648575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элемента формируют структуру специального режима.</a:t>
            </a:r>
            <a:endParaRPr lang="en-US" sz="3023" dirty="0"/>
          </a:p>
        </p:txBody>
      </p:sp>
      <p:sp>
        <p:nvSpPr>
          <p:cNvPr id="5" name="Text 2"/>
          <p:cNvSpPr txBox="1"/>
          <p:nvPr/>
        </p:nvSpPr>
        <p:spPr>
          <a:xfrm>
            <a:off x="1628775" y="257175"/>
            <a:ext cx="7648575" cy="2333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34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462" dirty="0"/>
          </a:p>
        </p:txBody>
      </p:sp>
      <p:sp>
        <p:nvSpPr>
          <p:cNvPr id="6" name="Text 3"/>
          <p:cNvSpPr txBox="1"/>
          <p:nvPr/>
        </p:nvSpPr>
        <p:spPr>
          <a:xfrm>
            <a:off x="2914650" y="4238625"/>
            <a:ext cx="22860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Постановление Правительства РФ от 22.05.2026 № 587; материалы лекции</a:t>
            </a:r>
            <a:endParaRPr lang="en-US" sz="1350" dirty="0"/>
          </a:p>
        </p:txBody>
      </p:sp>
      <p:sp>
        <p:nvSpPr>
          <p:cNvPr id="7" name="Text 4"/>
          <p:cNvSpPr txBox="1"/>
          <p:nvPr/>
        </p:nvSpPr>
        <p:spPr>
          <a:xfrm>
            <a:off x="6981825" y="4238625"/>
            <a:ext cx="22860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элемента — участники, сценарии, условия безопасности и отчётность — задают более гибкую, но контролируемую модель ЭПР.</a:t>
            </a:r>
            <a:endParaRPr lang="en-US" sz="116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210925" y="5924550"/>
            <a:ext cx="6000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64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25" dirty="0"/>
          </a:p>
        </p:txBody>
      </p:sp>
      <p:sp>
        <p:nvSpPr>
          <p:cNvPr id="4" name="Text 1"/>
          <p:cNvSpPr txBox="1"/>
          <p:nvPr/>
        </p:nvSpPr>
        <p:spPr>
          <a:xfrm>
            <a:off x="1628775" y="2771775"/>
            <a:ext cx="7648575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параметра особенно важны для агросектора.</a:t>
            </a:r>
            <a:endParaRPr lang="en-US" sz="3023" dirty="0"/>
          </a:p>
        </p:txBody>
      </p:sp>
      <p:sp>
        <p:nvSpPr>
          <p:cNvPr id="5" name="Text 2"/>
          <p:cNvSpPr txBox="1"/>
          <p:nvPr/>
        </p:nvSpPr>
        <p:spPr>
          <a:xfrm>
            <a:off x="1628775" y="257175"/>
            <a:ext cx="7648575" cy="2333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34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462" dirty="0"/>
          </a:p>
        </p:txBody>
      </p:sp>
      <p:sp>
        <p:nvSpPr>
          <p:cNvPr id="6" name="Text 3"/>
          <p:cNvSpPr txBox="1"/>
          <p:nvPr/>
        </p:nvSpPr>
        <p:spPr>
          <a:xfrm>
            <a:off x="2914650" y="4238625"/>
            <a:ext cx="22860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лекции по эксплуатации сельскохозяйственных БАС</a:t>
            </a:r>
            <a:endParaRPr lang="en-US" sz="1350" dirty="0"/>
          </a:p>
        </p:txBody>
      </p:sp>
      <p:sp>
        <p:nvSpPr>
          <p:cNvPr id="7" name="Text 4"/>
          <p:cNvSpPr txBox="1"/>
          <p:nvPr/>
        </p:nvSpPr>
        <p:spPr>
          <a:xfrm>
            <a:off x="6981825" y="4238625"/>
            <a:ext cx="22860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параметра — площадь полей, удалённость, препятствия и метеоусловия — определяют эффективность сельскохозяйственных БАС.</a:t>
            </a:r>
            <a:endParaRPr lang="en-US" sz="119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210925" y="5924550"/>
            <a:ext cx="6000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64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25" dirty="0"/>
          </a:p>
        </p:txBody>
      </p:sp>
      <p:sp>
        <p:nvSpPr>
          <p:cNvPr id="4" name="Text 1"/>
          <p:cNvSpPr txBox="1"/>
          <p:nvPr/>
        </p:nvSpPr>
        <p:spPr>
          <a:xfrm>
            <a:off x="1628775" y="2771775"/>
            <a:ext cx="7648575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типовых нарушений особенно часто проверяют при надзоре.</a:t>
            </a:r>
            <a:endParaRPr lang="en-US" sz="3023" dirty="0"/>
          </a:p>
        </p:txBody>
      </p:sp>
      <p:sp>
        <p:nvSpPr>
          <p:cNvPr id="5" name="Text 2"/>
          <p:cNvSpPr txBox="1"/>
          <p:nvPr/>
        </p:nvSpPr>
        <p:spPr>
          <a:xfrm>
            <a:off x="1628775" y="257175"/>
            <a:ext cx="7648575" cy="2333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34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462" dirty="0"/>
          </a:p>
        </p:txBody>
      </p:sp>
      <p:sp>
        <p:nvSpPr>
          <p:cNvPr id="6" name="Text 3"/>
          <p:cNvSpPr txBox="1"/>
          <p:nvPr/>
        </p:nvSpPr>
        <p:spPr>
          <a:xfrm>
            <a:off x="2914650" y="4238625"/>
            <a:ext cx="22860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кодекс РФ; Постановление Правительства РФ № 138; материалы лекции</a:t>
            </a:r>
            <a:endParaRPr lang="en-US" sz="1350" dirty="0"/>
          </a:p>
        </p:txBody>
      </p:sp>
      <p:sp>
        <p:nvSpPr>
          <p:cNvPr id="7" name="Text 4"/>
          <p:cNvSpPr txBox="1"/>
          <p:nvPr/>
        </p:nvSpPr>
        <p:spPr>
          <a:xfrm>
            <a:off x="6981825" y="4238625"/>
            <a:ext cx="22860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типовых нарушений показывают, что ответственность возникает не только за грубый, но и за процедурный сбой перед полётом.</a:t>
            </a:r>
            <a:endParaRPr lang="en-US" sz="114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210925" y="5924550"/>
            <a:ext cx="6000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64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25" dirty="0"/>
          </a:p>
        </p:txBody>
      </p:sp>
      <p:sp>
        <p:nvSpPr>
          <p:cNvPr id="4" name="Text 1"/>
          <p:cNvSpPr txBox="1"/>
          <p:nvPr/>
        </p:nvSpPr>
        <p:spPr>
          <a:xfrm>
            <a:off x="1628775" y="2771775"/>
            <a:ext cx="7648575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проверке зоны делает полёт неправомерным.</a:t>
            </a:r>
            <a:endParaRPr lang="en-US" sz="3023" dirty="0"/>
          </a:p>
        </p:txBody>
      </p:sp>
      <p:sp>
        <p:nvSpPr>
          <p:cNvPr id="5" name="Text 2"/>
          <p:cNvSpPr txBox="1"/>
          <p:nvPr/>
        </p:nvSpPr>
        <p:spPr>
          <a:xfrm>
            <a:off x="1628775" y="257175"/>
            <a:ext cx="7648575" cy="2333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34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462" dirty="0"/>
          </a:p>
        </p:txBody>
      </p:sp>
      <p:sp>
        <p:nvSpPr>
          <p:cNvPr id="6" name="Text 3"/>
          <p:cNvSpPr txBox="1"/>
          <p:nvPr/>
        </p:nvSpPr>
        <p:spPr>
          <a:xfrm>
            <a:off x="2914650" y="4238625"/>
            <a:ext cx="22860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Постановление Правительства РФ № 138; материалы лекции</a:t>
            </a:r>
            <a:endParaRPr lang="en-US" sz="1350" dirty="0"/>
          </a:p>
        </p:txBody>
      </p:sp>
      <p:sp>
        <p:nvSpPr>
          <p:cNvPr id="7" name="Text 4"/>
          <p:cNvSpPr txBox="1"/>
          <p:nvPr/>
        </p:nvSpPr>
        <p:spPr>
          <a:xfrm>
            <a:off x="6981825" y="4238625"/>
            <a:ext cx="22860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2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непроверенная зона ограничения рядом с аэродромом способна сорвать съёмку и создать риск для воздушного движения.</a:t>
            </a:r>
            <a:endParaRPr lang="en-US" sz="123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210925" y="5924550"/>
            <a:ext cx="6000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64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1125" dirty="0"/>
          </a:p>
        </p:txBody>
      </p:sp>
      <p:sp>
        <p:nvSpPr>
          <p:cNvPr id="4" name="Text 1"/>
          <p:cNvSpPr txBox="1"/>
          <p:nvPr/>
        </p:nvSpPr>
        <p:spPr>
          <a:xfrm>
            <a:off x="1628775" y="2771775"/>
            <a:ext cx="7648575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2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нарушенных условия достаточно для признания эксплуатации незаконной.</a:t>
            </a:r>
            <a:endParaRPr lang="en-US" sz="2890" dirty="0"/>
          </a:p>
        </p:txBody>
      </p:sp>
      <p:sp>
        <p:nvSpPr>
          <p:cNvPr id="5" name="Text 2"/>
          <p:cNvSpPr txBox="1"/>
          <p:nvPr/>
        </p:nvSpPr>
        <p:spPr>
          <a:xfrm>
            <a:off x="1628775" y="257175"/>
            <a:ext cx="7648575" cy="2333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34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462" dirty="0"/>
          </a:p>
        </p:txBody>
      </p:sp>
      <p:sp>
        <p:nvSpPr>
          <p:cNvPr id="6" name="Text 3"/>
          <p:cNvSpPr txBox="1"/>
          <p:nvPr/>
        </p:nvSpPr>
        <p:spPr>
          <a:xfrm>
            <a:off x="2914650" y="4238625"/>
            <a:ext cx="22860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Постановление Правительства РФ № 587; материалы лекции</a:t>
            </a:r>
            <a:endParaRPr lang="en-US" sz="1350" dirty="0"/>
          </a:p>
        </p:txBody>
      </p:sp>
      <p:sp>
        <p:nvSpPr>
          <p:cNvPr id="7" name="Text 4"/>
          <p:cNvSpPr txBox="1"/>
          <p:nvPr/>
        </p:nvSpPr>
        <p:spPr>
          <a:xfrm>
            <a:off x="6981825" y="4238625"/>
            <a:ext cx="22860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нарушенных условия — погодные ограничения и отсутствие фиксации маршрута — уже делают полёт в ЭПР неправомерным.</a:t>
            </a:r>
            <a:endParaRPr lang="en-US" sz="1277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7800" y="142875"/>
            <a:ext cx="69342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25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соотносятся общие и специальные нормы</a:t>
            </a:r>
            <a:endParaRPr lang="en-US" sz="2528" dirty="0"/>
          </a:p>
        </p:txBody>
      </p:sp>
      <p:sp>
        <p:nvSpPr>
          <p:cNvPr id="4" name="Text 1"/>
          <p:cNvSpPr txBox="1"/>
          <p:nvPr/>
        </p:nvSpPr>
        <p:spPr>
          <a:xfrm>
            <a:off x="1447800" y="1419225"/>
            <a:ext cx="3657600" cy="2962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деление помогает быстро определить, какой акт задаёт общий режим, а какой — специальные процедуры для конкретного сценария полёта.
Чем уже сфера регулирования, тем подробнее процедурные требования и выше роль специальных условий допуска к полёту.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1447800" y="4838700"/>
            <a:ext cx="3314700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Воздушного кодекса РФ, постановления Правительства РФ № 138 и постановления Правительства РФ № 587.</a:t>
            </a:r>
            <a:endParaRPr lang="en-US" sz="1117" dirty="0"/>
          </a:p>
        </p:txBody>
      </p:sp>
      <p:sp>
        <p:nvSpPr>
          <p:cNvPr id="6" name="Text 3"/>
          <p:cNvSpPr txBox="1"/>
          <p:nvPr/>
        </p:nvSpPr>
        <p:spPr>
          <a:xfrm>
            <a:off x="11287125" y="6010275"/>
            <a:ext cx="6000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64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1125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2150" y="1971675"/>
            <a:ext cx="4686300" cy="290512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210925" y="5924550"/>
            <a:ext cx="6000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64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125" dirty="0"/>
          </a:p>
        </p:txBody>
      </p:sp>
      <p:sp>
        <p:nvSpPr>
          <p:cNvPr id="4" name="Text 1"/>
          <p:cNvSpPr txBox="1"/>
          <p:nvPr/>
        </p:nvSpPr>
        <p:spPr>
          <a:xfrm>
            <a:off x="1628775" y="2771775"/>
            <a:ext cx="7648575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25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проверки перед миссией задают минимальный стандарт правовой дисциплины.</a:t>
            </a:r>
            <a:endParaRPr lang="en-US" sz="2510" dirty="0"/>
          </a:p>
        </p:txBody>
      </p:sp>
      <p:sp>
        <p:nvSpPr>
          <p:cNvPr id="5" name="Text 2"/>
          <p:cNvSpPr txBox="1"/>
          <p:nvPr/>
        </p:nvSpPr>
        <p:spPr>
          <a:xfrm>
            <a:off x="1628775" y="257175"/>
            <a:ext cx="7648575" cy="2333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34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462" dirty="0"/>
          </a:p>
        </p:txBody>
      </p:sp>
      <p:sp>
        <p:nvSpPr>
          <p:cNvPr id="6" name="Text 3"/>
          <p:cNvSpPr txBox="1"/>
          <p:nvPr/>
        </p:nvSpPr>
        <p:spPr>
          <a:xfrm>
            <a:off x="2914650" y="4238625"/>
            <a:ext cx="22860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требований Воздушного кодекса РФ и Федеральных правил использования воздушного пространства РФ.</a:t>
            </a:r>
            <a:endParaRPr lang="en-US" sz="1285" dirty="0"/>
          </a:p>
        </p:txBody>
      </p:sp>
      <p:sp>
        <p:nvSpPr>
          <p:cNvPr id="7" name="Text 4"/>
          <p:cNvSpPr txBox="1"/>
          <p:nvPr/>
        </p:nvSpPr>
        <p:spPr>
          <a:xfrm>
            <a:off x="6981825" y="4238625"/>
            <a:ext cx="22860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обязательные проверки до выезда позволяют снизить риск отказа в полёте и избежать нарушений режима использования воздушного пространства.</a:t>
            </a:r>
            <a:endParaRPr lang="en-US" sz="1083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210925" y="5924550"/>
            <a:ext cx="6000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64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r>
            <a:endParaRPr lang="en-US" sz="1125" dirty="0"/>
          </a:p>
        </p:txBody>
      </p:sp>
      <p:sp>
        <p:nvSpPr>
          <p:cNvPr id="4" name="Text 1"/>
          <p:cNvSpPr txBox="1"/>
          <p:nvPr/>
        </p:nvSpPr>
        <p:spPr>
          <a:xfrm>
            <a:off x="1628775" y="2771775"/>
            <a:ext cx="7648575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составляют базу самопроверки студента-пилота.</a:t>
            </a:r>
            <a:endParaRPr lang="en-US" sz="3023" dirty="0"/>
          </a:p>
        </p:txBody>
      </p:sp>
      <p:sp>
        <p:nvSpPr>
          <p:cNvPr id="5" name="Text 2"/>
          <p:cNvSpPr txBox="1"/>
          <p:nvPr/>
        </p:nvSpPr>
        <p:spPr>
          <a:xfrm>
            <a:off x="1628775" y="257175"/>
            <a:ext cx="7648575" cy="2333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34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462" dirty="0"/>
          </a:p>
        </p:txBody>
      </p:sp>
      <p:sp>
        <p:nvSpPr>
          <p:cNvPr id="6" name="Text 3"/>
          <p:cNvSpPr txBox="1"/>
          <p:nvPr/>
        </p:nvSpPr>
        <p:spPr>
          <a:xfrm>
            <a:off x="2914650" y="4238625"/>
            <a:ext cx="22860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лекции по теме нормативно-правового регулирования эксплуатации БАС.</a:t>
            </a:r>
            <a:endParaRPr lang="en-US" sz="1350" dirty="0"/>
          </a:p>
        </p:txBody>
      </p:sp>
      <p:sp>
        <p:nvSpPr>
          <p:cNvPr id="7" name="Text 4"/>
          <p:cNvSpPr txBox="1"/>
          <p:nvPr/>
        </p:nvSpPr>
        <p:spPr>
          <a:xfrm>
            <a:off x="6981825" y="4238625"/>
            <a:ext cx="22860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контрольных вопроса помогают связать норму права с практикой и быстро выявить пробелы в подготовке к полёту.</a:t>
            </a:r>
            <a:endParaRPr lang="en-US" sz="1286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210925" y="5924550"/>
            <a:ext cx="6000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64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125" dirty="0"/>
          </a:p>
        </p:txBody>
      </p:sp>
      <p:sp>
        <p:nvSpPr>
          <p:cNvPr id="4" name="Text 1"/>
          <p:cNvSpPr txBox="1"/>
          <p:nvPr/>
        </p:nvSpPr>
        <p:spPr>
          <a:xfrm>
            <a:off x="1628775" y="2771775"/>
            <a:ext cx="7648575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2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редакция нормативной базы показывает, что требования к законности полётов остаются актуальными и обновляются вместе с практикой эксплуатации БАС.</a:t>
            </a:r>
            <a:endParaRPr lang="en-US" sz="2014" dirty="0"/>
          </a:p>
        </p:txBody>
      </p:sp>
      <p:sp>
        <p:nvSpPr>
          <p:cNvPr id="5" name="Text 2"/>
          <p:cNvSpPr txBox="1"/>
          <p:nvPr/>
        </p:nvSpPr>
        <p:spPr>
          <a:xfrm>
            <a:off x="1628775" y="257175"/>
            <a:ext cx="7648575" cy="2333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25.05.2026</a:t>
            </a:r>
            <a:endParaRPr lang="en-US" sz="12012" dirty="0"/>
          </a:p>
        </p:txBody>
      </p:sp>
      <p:sp>
        <p:nvSpPr>
          <p:cNvPr id="6" name="Text 3"/>
          <p:cNvSpPr txBox="1"/>
          <p:nvPr/>
        </p:nvSpPr>
        <p:spPr>
          <a:xfrm>
            <a:off x="2914650" y="4238625"/>
            <a:ext cx="22860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кодекс РФ от 19.03.1997 N 60-ФЗ (ред. от 25.05.2026).</a:t>
            </a:r>
            <a:endParaRPr lang="en-US" sz="1350" dirty="0"/>
          </a:p>
        </p:txBody>
      </p:sp>
      <p:sp>
        <p:nvSpPr>
          <p:cNvPr id="7" name="Text 4"/>
          <p:cNvSpPr txBox="1"/>
          <p:nvPr/>
        </p:nvSpPr>
        <p:spPr>
          <a:xfrm>
            <a:off x="6981825" y="4238625"/>
            <a:ext cx="22860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Документированная посадка завершает правовой цикл миссии: от проверки ограничений и согласований до фиксации результата полёта и отчётности.</a:t>
            </a:r>
            <a:endParaRPr lang="en-US" sz="1125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52750" y="1619250"/>
            <a:ext cx="6286500" cy="2371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6400"/>
              </a:lnSpc>
              <a:buNone/>
            </a:pPr>
            <a:r>
              <a:rPr lang="en-US" sz="3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как профессиональная компетенция пилота БАС</a:t>
            </a:r>
            <a:endParaRPr lang="en-US" sz="3933" dirty="0"/>
          </a:p>
        </p:txBody>
      </p:sp>
      <p:sp>
        <p:nvSpPr>
          <p:cNvPr id="4" name="Text 1"/>
          <p:cNvSpPr txBox="1"/>
          <p:nvPr/>
        </p:nvSpPr>
        <p:spPr>
          <a:xfrm>
            <a:off x="2857500" y="4295775"/>
            <a:ext cx="64770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64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Нормативное регулирование БАС соединяет безопасность, управляемость воздушного пространства и отраслевое развитие. Для пилота знание Воздушного кодекса, правил использования воздушного пространства и специальных режимов — не формальность, а профессиональная компетенция.</a:t>
            </a:r>
            <a:endParaRPr lang="en-US" sz="133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983</Words>
  <Application>Microsoft Office PowerPoint</Application>
  <PresentationFormat>Широкоэкранный</PresentationFormat>
  <Paragraphs>138</Paragraphs>
  <Slides>25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7" baseType="lpstr"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Софья Петрова</cp:lastModifiedBy>
  <cp:revision>2</cp:revision>
  <dcterms:created xsi:type="dcterms:W3CDTF">2026-09-14T05:56:31Z</dcterms:created>
  <dcterms:modified xsi:type="dcterms:W3CDTF">2026-09-14T08:11:06Z</dcterms:modified>
</cp:coreProperties>
</file>