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9"/>
  </p:notesMasterIdLst>
  <p:sldIdLst>
    <p:sldId id="353" r:id="rId2"/>
    <p:sldId id="355" r:id="rId3"/>
    <p:sldId id="332" r:id="rId4"/>
    <p:sldId id="358" r:id="rId5"/>
    <p:sldId id="359" r:id="rId6"/>
    <p:sldId id="371" r:id="rId7"/>
    <p:sldId id="372" r:id="rId8"/>
    <p:sldId id="373" r:id="rId9"/>
    <p:sldId id="360" r:id="rId10"/>
    <p:sldId id="384" r:id="rId11"/>
    <p:sldId id="361" r:id="rId12"/>
    <p:sldId id="362" r:id="rId13"/>
    <p:sldId id="375" r:id="rId14"/>
    <p:sldId id="363" r:id="rId15"/>
    <p:sldId id="376" r:id="rId16"/>
    <p:sldId id="385" r:id="rId17"/>
    <p:sldId id="388" r:id="rId1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85E1CB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294" autoAdjust="0"/>
    <p:restoredTop sz="92739" autoAdjust="0"/>
  </p:normalViewPr>
  <p:slideViewPr>
    <p:cSldViewPr>
      <p:cViewPr>
        <p:scale>
          <a:sx n="100" d="100"/>
          <a:sy n="100" d="100"/>
        </p:scale>
        <p:origin x="-194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RSAU.LOCAL\LAN\&#1055;&#1054;&#1044;&#1056;&#1040;&#1047;&#1044;&#1045;&#1051;&#1045;&#1053;&#1048;&#1071;\&#1051;&#1080;&#1094;&#1077;&#1085;&#1079;&#1080;&#1088;&#1086;&#1074;&#1072;&#1085;&#1080;&#1103;_&#1072;&#1082;&#1082;&#1088;&#1077;&#1076;&#1080;&#1090;&#1072;&#1094;&#1080;&#1080;_&#1086;&#1090;&#1076;&#1077;&#1083;\&#1054;&#1073;&#1084;&#1077;&#1085;\&#1060;&#1077;&#1076;&#1091;&#1088;&#1080;&#1085;&#1072;\&#1054;&#1058;&#1063;&#1045;&#1058;\&#1040;&#1085;&#1072;&#1083;&#1080;&#1079;%20&#1054;&#1054;&#105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RSAU.LOCAL\LAN\&#1055;&#1054;&#1044;&#1056;&#1040;&#1047;&#1044;&#1045;&#1051;&#1045;&#1053;&#1048;&#1071;\&#1051;&#1080;&#1094;&#1077;&#1085;&#1079;&#1080;&#1088;&#1086;&#1074;&#1072;&#1085;&#1080;&#1103;_&#1072;&#1082;&#1082;&#1088;&#1077;&#1076;&#1080;&#1090;&#1072;&#1094;&#1080;&#1080;_&#1086;&#1090;&#1076;&#1077;&#1083;\&#1054;&#1073;&#1084;&#1077;&#1085;\&#1060;&#1077;&#1076;&#1091;&#1088;&#1080;&#1085;&#1072;\&#1054;&#1058;&#1063;&#1045;&#1058;\&#1040;&#1085;&#1072;&#1083;&#1080;&#1079;%20&#1054;&#1054;&#105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RSAU.LOCAL\LAN\&#1055;&#1054;&#1044;&#1056;&#1040;&#1047;&#1044;&#1045;&#1051;&#1045;&#1053;&#1048;&#1071;\&#1051;&#1080;&#1094;&#1077;&#1085;&#1079;&#1080;&#1088;&#1086;&#1074;&#1072;&#1085;&#1080;&#1103;_&#1072;&#1082;&#1082;&#1088;&#1077;&#1076;&#1080;&#1090;&#1072;&#1094;&#1080;&#1080;_&#1086;&#1090;&#1076;&#1077;&#1083;\&#1054;&#1073;&#1084;&#1077;&#1085;\&#1060;&#1077;&#1076;&#1091;&#1088;&#1080;&#1085;&#1072;\&#1054;&#1058;&#1063;&#1045;&#1058;\&#1054;&#1090;&#1095;&#1077;&#1090;%20&#1074;&#1099;&#1087;&#1091;&#1089;&#1082;&#1085;&#1080;&#1082;&#1080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5- очень высокийуровень</c:v>
                </c:pt>
              </c:strCache>
            </c:strRef>
          </c:tx>
          <c:invertIfNegative val="0"/>
          <c:cat>
            <c:multiLvlStrRef>
              <c:f>Лист1!$H$1:$M$2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Удовлетворяет ли Вас качество аудиторий, помещений кафедр, фондов читального зала и библиотеки, учебных лаборатории и оборудования</c:v>
                  </c:pt>
                  <c:pt idx="2">
                    <c:v>Оцените оперативность и результативность реагирования на Ваши запросы (на кафедру, в деканат, к руководству вуза)</c:v>
                  </c:pt>
                  <c:pt idx="4">
                    <c:v>Насколько Вы удовлетворены тем, что обучаетесь в данной ОО и на данном направлении подготовки (специальности)?</c:v>
                  </c:pt>
                </c:lvl>
              </c:multiLvlStrCache>
            </c:multiLvlStrRef>
          </c:cat>
          <c:val>
            <c:numRef>
              <c:f>Лист1!$H$3:$M$3</c:f>
              <c:numCache>
                <c:formatCode>General</c:formatCode>
                <c:ptCount val="6"/>
                <c:pt idx="0">
                  <c:v>48.2</c:v>
                </c:pt>
                <c:pt idx="1">
                  <c:v>49.9</c:v>
                </c:pt>
                <c:pt idx="2">
                  <c:v>56.4</c:v>
                </c:pt>
                <c:pt idx="3">
                  <c:v>55.8</c:v>
                </c:pt>
                <c:pt idx="4">
                  <c:v>60.8</c:v>
                </c:pt>
                <c:pt idx="5">
                  <c:v>54.6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4 - высокий уровень</c:v>
                </c:pt>
              </c:strCache>
            </c:strRef>
          </c:tx>
          <c:invertIfNegative val="0"/>
          <c:cat>
            <c:multiLvlStrRef>
              <c:f>Лист1!$H$1:$M$2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Удовлетворяет ли Вас качество аудиторий, помещений кафедр, фондов читального зала и библиотеки, учебных лаборатории и оборудования</c:v>
                  </c:pt>
                  <c:pt idx="2">
                    <c:v>Оцените оперативность и результативность реагирования на Ваши запросы (на кафедру, в деканат, к руководству вуза)</c:v>
                  </c:pt>
                  <c:pt idx="4">
                    <c:v>Насколько Вы удовлетворены тем, что обучаетесь в данной ОО и на данном направлении подготовки (специальности)?</c:v>
                  </c:pt>
                </c:lvl>
              </c:multiLvlStrCache>
            </c:multiLvlStrRef>
          </c:cat>
          <c:val>
            <c:numRef>
              <c:f>Лист1!$H$4:$M$4</c:f>
              <c:numCache>
                <c:formatCode>General</c:formatCode>
                <c:ptCount val="6"/>
                <c:pt idx="0">
                  <c:v>29</c:v>
                </c:pt>
                <c:pt idx="1">
                  <c:v>27</c:v>
                </c:pt>
                <c:pt idx="2">
                  <c:v>28</c:v>
                </c:pt>
                <c:pt idx="3">
                  <c:v>26.6</c:v>
                </c:pt>
                <c:pt idx="4">
                  <c:v>26.3</c:v>
                </c:pt>
                <c:pt idx="5">
                  <c:v>28.6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3 - средний уровень </c:v>
                </c:pt>
              </c:strCache>
            </c:strRef>
          </c:tx>
          <c:invertIfNegative val="0"/>
          <c:cat>
            <c:multiLvlStrRef>
              <c:f>Лист1!$H$1:$M$2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Удовлетворяет ли Вас качество аудиторий, помещений кафедр, фондов читального зала и библиотеки, учебных лаборатории и оборудования</c:v>
                  </c:pt>
                  <c:pt idx="2">
                    <c:v>Оцените оперативность и результативность реагирования на Ваши запросы (на кафедру, в деканат, к руководству вуза)</c:v>
                  </c:pt>
                  <c:pt idx="4">
                    <c:v>Насколько Вы удовлетворены тем, что обучаетесь в данной ОО и на данном направлении подготовки (специальности)?</c:v>
                  </c:pt>
                </c:lvl>
              </c:multiLvlStrCache>
            </c:multiLvlStrRef>
          </c:cat>
          <c:val>
            <c:numRef>
              <c:f>Лист1!$H$5:$M$5</c:f>
              <c:numCache>
                <c:formatCode>General</c:formatCode>
                <c:ptCount val="6"/>
                <c:pt idx="0">
                  <c:v>16.100000000000001</c:v>
                </c:pt>
                <c:pt idx="1">
                  <c:v>15.5</c:v>
                </c:pt>
                <c:pt idx="2">
                  <c:v>10.5</c:v>
                </c:pt>
                <c:pt idx="3">
                  <c:v>10.6</c:v>
                </c:pt>
                <c:pt idx="4">
                  <c:v>9.6</c:v>
                </c:pt>
                <c:pt idx="5">
                  <c:v>10.1</c:v>
                </c:pt>
              </c:numCache>
            </c:numRef>
          </c:val>
        </c:ser>
        <c:ser>
          <c:idx val="3"/>
          <c:order val="3"/>
          <c:tx>
            <c:strRef>
              <c:f>Лист1!$A$6</c:f>
              <c:strCache>
                <c:ptCount val="1"/>
                <c:pt idx="0">
                  <c:v>2 - низкий уровень</c:v>
                </c:pt>
              </c:strCache>
            </c:strRef>
          </c:tx>
          <c:invertIfNegative val="0"/>
          <c:cat>
            <c:multiLvlStrRef>
              <c:f>Лист1!$H$1:$M$2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Удовлетворяет ли Вас качество аудиторий, помещений кафедр, фондов читального зала и библиотеки, учебных лаборатории и оборудования</c:v>
                  </c:pt>
                  <c:pt idx="2">
                    <c:v>Оцените оперативность и результативность реагирования на Ваши запросы (на кафедру, в деканат, к руководству вуза)</c:v>
                  </c:pt>
                  <c:pt idx="4">
                    <c:v>Насколько Вы удовлетворены тем, что обучаетесь в данной ОО и на данном направлении подготовки (специальности)?</c:v>
                  </c:pt>
                </c:lvl>
              </c:multiLvlStrCache>
            </c:multiLvlStrRef>
          </c:cat>
          <c:val>
            <c:numRef>
              <c:f>Лист1!$H$6:$M$6</c:f>
              <c:numCache>
                <c:formatCode>General</c:formatCode>
                <c:ptCount val="6"/>
                <c:pt idx="0">
                  <c:v>4</c:v>
                </c:pt>
                <c:pt idx="1">
                  <c:v>4.8</c:v>
                </c:pt>
                <c:pt idx="2">
                  <c:v>3.4</c:v>
                </c:pt>
                <c:pt idx="3">
                  <c:v>4.2</c:v>
                </c:pt>
                <c:pt idx="4">
                  <c:v>1.6</c:v>
                </c:pt>
                <c:pt idx="5">
                  <c:v>4.4000000000000004</c:v>
                </c:pt>
              </c:numCache>
            </c:numRef>
          </c:val>
        </c:ser>
        <c:ser>
          <c:idx val="4"/>
          <c:order val="4"/>
          <c:tx>
            <c:strRef>
              <c:f>Лист1!$A$7</c:f>
              <c:strCache>
                <c:ptCount val="1"/>
                <c:pt idx="0">
                  <c:v>1 - крайне низкий уровень</c:v>
                </c:pt>
              </c:strCache>
            </c:strRef>
          </c:tx>
          <c:invertIfNegative val="0"/>
          <c:cat>
            <c:multiLvlStrRef>
              <c:f>Лист1!$H$1:$M$2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Удовлетворяет ли Вас качество аудиторий, помещений кафедр, фондов читального зала и библиотеки, учебных лаборатории и оборудования</c:v>
                  </c:pt>
                  <c:pt idx="2">
                    <c:v>Оцените оперативность и результативность реагирования на Ваши запросы (на кафедру, в деканат, к руководству вуза)</c:v>
                  </c:pt>
                  <c:pt idx="4">
                    <c:v>Насколько Вы удовлетворены тем, что обучаетесь в данной ОО и на данном направлении подготовки (специальности)?</c:v>
                  </c:pt>
                </c:lvl>
              </c:multiLvlStrCache>
            </c:multiLvlStrRef>
          </c:cat>
          <c:val>
            <c:numRef>
              <c:f>Лист1!$H$7:$M$7</c:f>
              <c:numCache>
                <c:formatCode>General</c:formatCode>
                <c:ptCount val="6"/>
                <c:pt idx="0">
                  <c:v>2.9</c:v>
                </c:pt>
                <c:pt idx="1">
                  <c:v>2.8</c:v>
                </c:pt>
                <c:pt idx="2">
                  <c:v>1.6</c:v>
                </c:pt>
                <c:pt idx="3">
                  <c:v>2.8</c:v>
                </c:pt>
                <c:pt idx="4">
                  <c:v>1.6</c:v>
                </c:pt>
                <c:pt idx="5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418304"/>
        <c:axId val="144419840"/>
      </c:barChart>
      <c:catAx>
        <c:axId val="144418304"/>
        <c:scaling>
          <c:orientation val="minMax"/>
        </c:scaling>
        <c:delete val="0"/>
        <c:axPos val="b"/>
        <c:majorTickMark val="out"/>
        <c:minorTickMark val="none"/>
        <c:tickLblPos val="nextTo"/>
        <c:crossAx val="144419840"/>
        <c:crosses val="autoZero"/>
        <c:auto val="1"/>
        <c:lblAlgn val="ctr"/>
        <c:lblOffset val="100"/>
        <c:noMultiLvlLbl val="0"/>
      </c:catAx>
      <c:valAx>
        <c:axId val="14441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418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5- очень высокийуровень</c:v>
                </c:pt>
              </c:strCache>
            </c:strRef>
          </c:tx>
          <c:invertIfNegative val="0"/>
          <c:cat>
            <c:multiLvlStrRef>
              <c:f>Лист1!$B$1:$G$2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Соответствует ли структура программы Вашим ожиданиям</c:v>
                  </c:pt>
                  <c:pt idx="2">
                    <c:v>Насколько удовлетворяет Вашим потребностям вся информация, касающаяся учебного процесса, внеучебных мероприятий</c:v>
                  </c:pt>
                  <c:pt idx="4">
                    <c:v>Насколько полно размещены учебно-методические материалы по ООП в ЭИОС</c:v>
                  </c:pt>
                </c:lvl>
              </c:multiLvlStrCache>
            </c:multiLvlStrRef>
          </c:cat>
          <c:val>
            <c:numRef>
              <c:f>Лист1!$B$3:$G$3</c:f>
              <c:numCache>
                <c:formatCode>General</c:formatCode>
                <c:ptCount val="6"/>
                <c:pt idx="0">
                  <c:v>46.2</c:v>
                </c:pt>
                <c:pt idx="1">
                  <c:v>41.4</c:v>
                </c:pt>
                <c:pt idx="2">
                  <c:v>47.4</c:v>
                </c:pt>
                <c:pt idx="3">
                  <c:v>46.9</c:v>
                </c:pt>
                <c:pt idx="4">
                  <c:v>51.5</c:v>
                </c:pt>
                <c:pt idx="5">
                  <c:v>53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4 - высокий уровень</c:v>
                </c:pt>
              </c:strCache>
            </c:strRef>
          </c:tx>
          <c:invertIfNegative val="0"/>
          <c:cat>
            <c:multiLvlStrRef>
              <c:f>Лист1!$B$1:$G$2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Соответствует ли структура программы Вашим ожиданиям</c:v>
                  </c:pt>
                  <c:pt idx="2">
                    <c:v>Насколько удовлетворяет Вашим потребностям вся информация, касающаяся учебного процесса, внеучебных мероприятий</c:v>
                  </c:pt>
                  <c:pt idx="4">
                    <c:v>Насколько полно размещены учебно-методические материалы по ООП в ЭИОС</c:v>
                  </c:pt>
                </c:lvl>
              </c:multiLvlStrCache>
            </c:multiLvlStrRef>
          </c:cat>
          <c:val>
            <c:numRef>
              <c:f>Лист1!$B$4:$G$4</c:f>
              <c:numCache>
                <c:formatCode>General</c:formatCode>
                <c:ptCount val="6"/>
                <c:pt idx="0">
                  <c:v>30.1</c:v>
                </c:pt>
                <c:pt idx="1">
                  <c:v>31.4</c:v>
                </c:pt>
                <c:pt idx="2">
                  <c:v>33.700000000000003</c:v>
                </c:pt>
                <c:pt idx="3">
                  <c:v>33.5</c:v>
                </c:pt>
                <c:pt idx="4">
                  <c:v>33.1</c:v>
                </c:pt>
                <c:pt idx="5">
                  <c:v>31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3 - средний уровень </c:v>
                </c:pt>
              </c:strCache>
            </c:strRef>
          </c:tx>
          <c:invertIfNegative val="0"/>
          <c:cat>
            <c:multiLvlStrRef>
              <c:f>Лист1!$B$1:$G$2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Соответствует ли структура программы Вашим ожиданиям</c:v>
                  </c:pt>
                  <c:pt idx="2">
                    <c:v>Насколько удовлетворяет Вашим потребностям вся информация, касающаяся учебного процесса, внеучебных мероприятий</c:v>
                  </c:pt>
                  <c:pt idx="4">
                    <c:v>Насколько полно размещены учебно-методические материалы по ООП в ЭИОС</c:v>
                  </c:pt>
                </c:lvl>
              </c:multiLvlStrCache>
            </c:multiLvlStrRef>
          </c:cat>
          <c:val>
            <c:numRef>
              <c:f>Лист1!$B$5:$G$5</c:f>
              <c:numCache>
                <c:formatCode>General</c:formatCode>
                <c:ptCount val="6"/>
                <c:pt idx="0">
                  <c:v>16.899999999999999</c:v>
                </c:pt>
                <c:pt idx="1">
                  <c:v>18.8</c:v>
                </c:pt>
                <c:pt idx="2">
                  <c:v>3.4</c:v>
                </c:pt>
                <c:pt idx="3">
                  <c:v>3</c:v>
                </c:pt>
                <c:pt idx="4">
                  <c:v>11.8</c:v>
                </c:pt>
                <c:pt idx="5">
                  <c:v>10.6</c:v>
                </c:pt>
              </c:numCache>
            </c:numRef>
          </c:val>
        </c:ser>
        <c:ser>
          <c:idx val="3"/>
          <c:order val="3"/>
          <c:tx>
            <c:strRef>
              <c:f>Лист1!$A$6</c:f>
              <c:strCache>
                <c:ptCount val="1"/>
                <c:pt idx="0">
                  <c:v>2 - низкий уровень</c:v>
                </c:pt>
              </c:strCache>
            </c:strRef>
          </c:tx>
          <c:invertIfNegative val="0"/>
          <c:cat>
            <c:multiLvlStrRef>
              <c:f>Лист1!$B$1:$G$2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Соответствует ли структура программы Вашим ожиданиям</c:v>
                  </c:pt>
                  <c:pt idx="2">
                    <c:v>Насколько удовлетворяет Вашим потребностям вся информация, касающаяся учебного процесса, внеучебных мероприятий</c:v>
                  </c:pt>
                  <c:pt idx="4">
                    <c:v>Насколько полно размещены учебно-методические материалы по ООП в ЭИОС</c:v>
                  </c:pt>
                </c:lvl>
              </c:multiLvlStrCache>
            </c:multiLvlStrRef>
          </c:cat>
          <c:val>
            <c:numRef>
              <c:f>Лист1!$B$6:$G$6</c:f>
              <c:numCache>
                <c:formatCode>General</c:formatCode>
                <c:ptCount val="6"/>
                <c:pt idx="0">
                  <c:v>4</c:v>
                </c:pt>
                <c:pt idx="1">
                  <c:v>3.3</c:v>
                </c:pt>
                <c:pt idx="2">
                  <c:v>13.8</c:v>
                </c:pt>
                <c:pt idx="3">
                  <c:v>13.4</c:v>
                </c:pt>
                <c:pt idx="4">
                  <c:v>2.1</c:v>
                </c:pt>
                <c:pt idx="5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Лист1!$A$7</c:f>
              <c:strCache>
                <c:ptCount val="1"/>
                <c:pt idx="0">
                  <c:v>1 - крайне низкий уровень</c:v>
                </c:pt>
              </c:strCache>
            </c:strRef>
          </c:tx>
          <c:invertIfNegative val="0"/>
          <c:cat>
            <c:multiLvlStrRef>
              <c:f>Лист1!$B$1:$G$2</c:f>
              <c:multiLvlStrCache>
                <c:ptCount val="6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</c:lvl>
                <c:lvl>
                  <c:pt idx="0">
                    <c:v>Соответствует ли структура программы Вашим ожиданиям</c:v>
                  </c:pt>
                  <c:pt idx="2">
                    <c:v>Насколько удовлетворяет Вашим потребностям вся информация, касающаяся учебного процесса, внеучебных мероприятий</c:v>
                  </c:pt>
                  <c:pt idx="4">
                    <c:v>Насколько полно размещены учебно-методические материалы по ООП в ЭИОС</c:v>
                  </c:pt>
                </c:lvl>
              </c:multiLvlStrCache>
            </c:multiLvlStrRef>
          </c:cat>
          <c:val>
            <c:numRef>
              <c:f>Лист1!$B$7:$G$7</c:f>
              <c:numCache>
                <c:formatCode>General</c:formatCode>
                <c:ptCount val="6"/>
                <c:pt idx="0">
                  <c:v>2.8</c:v>
                </c:pt>
                <c:pt idx="1">
                  <c:v>5.0999999999999996</c:v>
                </c:pt>
                <c:pt idx="2">
                  <c:v>1.6</c:v>
                </c:pt>
                <c:pt idx="3">
                  <c:v>3.2</c:v>
                </c:pt>
                <c:pt idx="4">
                  <c:v>1.4</c:v>
                </c:pt>
                <c:pt idx="5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31520"/>
        <c:axId val="144737408"/>
      </c:barChart>
      <c:catAx>
        <c:axId val="14473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44737408"/>
        <c:crosses val="autoZero"/>
        <c:auto val="1"/>
        <c:lblAlgn val="ctr"/>
        <c:lblOffset val="100"/>
        <c:noMultiLvlLbl val="0"/>
      </c:catAx>
      <c:valAx>
        <c:axId val="144737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731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'[Отчет выпускники.xlsx]10'!$B$1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'[Отчет выпускники.xlsx]10'!$A$2:$A$6</c:f>
              <c:strCache>
                <c:ptCount val="5"/>
                <c:pt idx="0">
                  <c:v>Полностью соответствуют</c:v>
                </c:pt>
                <c:pt idx="1">
                  <c:v>Соответствуют частично</c:v>
                </c:pt>
                <c:pt idx="2">
                  <c:v>Затрудняюсь ответить</c:v>
                </c:pt>
                <c:pt idx="3">
                  <c:v>В основном соответствуют</c:v>
                </c:pt>
                <c:pt idx="4">
                  <c:v>Полностью не соответствуют</c:v>
                </c:pt>
              </c:strCache>
            </c:strRef>
          </c:cat>
          <c:val>
            <c:numRef>
              <c:f>'[Отчет выпускники.xlsx]10'!$B$2:$B$6</c:f>
              <c:numCache>
                <c:formatCode>General</c:formatCode>
                <c:ptCount val="5"/>
                <c:pt idx="0">
                  <c:v>33.4</c:v>
                </c:pt>
                <c:pt idx="1">
                  <c:v>16.2</c:v>
                </c:pt>
                <c:pt idx="2">
                  <c:v>11.7</c:v>
                </c:pt>
                <c:pt idx="3">
                  <c:v>37.299999999999997</c:v>
                </c:pt>
                <c:pt idx="4">
                  <c:v>1.3</c:v>
                </c:pt>
              </c:numCache>
            </c:numRef>
          </c:val>
        </c:ser>
        <c:ser>
          <c:idx val="1"/>
          <c:order val="1"/>
          <c:tx>
            <c:strRef>
              <c:f>'[Отчет выпускники.xlsx]10'!$C$1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'[Отчет выпускники.xlsx]10'!$A$2:$A$6</c:f>
              <c:strCache>
                <c:ptCount val="5"/>
                <c:pt idx="0">
                  <c:v>Полностью соответствуют</c:v>
                </c:pt>
                <c:pt idx="1">
                  <c:v>Соответствуют частично</c:v>
                </c:pt>
                <c:pt idx="2">
                  <c:v>Затрудняюсь ответить</c:v>
                </c:pt>
                <c:pt idx="3">
                  <c:v>В основном соответствуют</c:v>
                </c:pt>
                <c:pt idx="4">
                  <c:v>Полностью не соответствуют</c:v>
                </c:pt>
              </c:strCache>
            </c:strRef>
          </c:cat>
          <c:val>
            <c:numRef>
              <c:f>'[Отчет выпускники.xlsx]10'!$C$2:$C$6</c:f>
              <c:numCache>
                <c:formatCode>General</c:formatCode>
                <c:ptCount val="5"/>
                <c:pt idx="0">
                  <c:v>45.3</c:v>
                </c:pt>
                <c:pt idx="1">
                  <c:v>11.7</c:v>
                </c:pt>
                <c:pt idx="2">
                  <c:v>8.6</c:v>
                </c:pt>
                <c:pt idx="3">
                  <c:v>34.4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772096"/>
        <c:axId val="144777984"/>
        <c:axId val="0"/>
      </c:bar3DChart>
      <c:catAx>
        <c:axId val="144772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44777984"/>
        <c:crosses val="autoZero"/>
        <c:auto val="1"/>
        <c:lblAlgn val="ctr"/>
        <c:lblOffset val="100"/>
        <c:noMultiLvlLbl val="0"/>
      </c:catAx>
      <c:valAx>
        <c:axId val="144777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772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643739776040216E-2"/>
          <c:y val="2.4786627083629244E-2"/>
          <c:w val="0.69536706170578744"/>
          <c:h val="0.810360206109307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Лист2!$B$2</c:f>
              <c:strCache>
                <c:ptCount val="1"/>
                <c:pt idx="0">
                  <c:v>В целом удовлетворен, но можно больше уделять внимаия группе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Лист2!$A$3:$A$9</c:f>
              <c:strCache>
                <c:ptCount val="7"/>
                <c:pt idx="0">
                  <c:v>ИЭУПИ</c:v>
                </c:pt>
                <c:pt idx="1">
                  <c:v>ИУПР</c:v>
                </c:pt>
                <c:pt idx="2">
                  <c:v>Агрономический</c:v>
                </c:pt>
                <c:pt idx="3">
                  <c:v>БВМ</c:v>
                </c:pt>
                <c:pt idx="4">
                  <c:v>Инженерный</c:v>
                </c:pt>
                <c:pt idx="5">
                  <c:v>Энергетический</c:v>
                </c:pt>
                <c:pt idx="6">
                  <c:v>Колледж</c:v>
                </c:pt>
              </c:strCache>
            </c:strRef>
          </c:cat>
          <c:val>
            <c:numRef>
              <c:f>Лист2!$B$3:$B$9</c:f>
              <c:numCache>
                <c:formatCode>General</c:formatCode>
                <c:ptCount val="7"/>
                <c:pt idx="0">
                  <c:v>66.7</c:v>
                </c:pt>
                <c:pt idx="1">
                  <c:v>52.4</c:v>
                </c:pt>
                <c:pt idx="2">
                  <c:v>16.7</c:v>
                </c:pt>
                <c:pt idx="3">
                  <c:v>21.4</c:v>
                </c:pt>
                <c:pt idx="4">
                  <c:v>36.799999999999997</c:v>
                </c:pt>
                <c:pt idx="5">
                  <c:v>11.1</c:v>
                </c:pt>
                <c:pt idx="6">
                  <c:v>17.899999999999999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  <c:pt idx="0">
                  <c:v>Удовлетворен полностью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Лист2!$A$3:$A$9</c:f>
              <c:strCache>
                <c:ptCount val="7"/>
                <c:pt idx="0">
                  <c:v>ИЭУПИ</c:v>
                </c:pt>
                <c:pt idx="1">
                  <c:v>ИУПР</c:v>
                </c:pt>
                <c:pt idx="2">
                  <c:v>Агрономический</c:v>
                </c:pt>
                <c:pt idx="3">
                  <c:v>БВМ</c:v>
                </c:pt>
                <c:pt idx="4">
                  <c:v>Инженерный</c:v>
                </c:pt>
                <c:pt idx="5">
                  <c:v>Энергетический</c:v>
                </c:pt>
                <c:pt idx="6">
                  <c:v>Колледж</c:v>
                </c:pt>
              </c:strCache>
            </c:strRef>
          </c:cat>
          <c:val>
            <c:numRef>
              <c:f>Лист2!$C$3:$C$9</c:f>
              <c:numCache>
                <c:formatCode>General</c:formatCode>
                <c:ptCount val="7"/>
                <c:pt idx="0">
                  <c:v>8.3000000000000007</c:v>
                </c:pt>
                <c:pt idx="1">
                  <c:v>38.1</c:v>
                </c:pt>
                <c:pt idx="2">
                  <c:v>63.3</c:v>
                </c:pt>
                <c:pt idx="3">
                  <c:v>70.8</c:v>
                </c:pt>
                <c:pt idx="4">
                  <c:v>42.1</c:v>
                </c:pt>
                <c:pt idx="5">
                  <c:v>75</c:v>
                </c:pt>
                <c:pt idx="6">
                  <c:v>78.599999999999994</c:v>
                </c:pt>
              </c:numCache>
            </c:numRef>
          </c:val>
        </c:ser>
        <c:ser>
          <c:idx val="2"/>
          <c:order val="2"/>
          <c:tx>
            <c:strRef>
              <c:f>Лист2!$D$2</c:f>
              <c:strCache>
                <c:ptCount val="1"/>
                <c:pt idx="0">
                  <c:v>Удовлетворен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Лист2!$A$3:$A$9</c:f>
              <c:strCache>
                <c:ptCount val="7"/>
                <c:pt idx="0">
                  <c:v>ИЭУПИ</c:v>
                </c:pt>
                <c:pt idx="1">
                  <c:v>ИУПР</c:v>
                </c:pt>
                <c:pt idx="2">
                  <c:v>Агрономический</c:v>
                </c:pt>
                <c:pt idx="3">
                  <c:v>БВМ</c:v>
                </c:pt>
                <c:pt idx="4">
                  <c:v>Инженерный</c:v>
                </c:pt>
                <c:pt idx="5">
                  <c:v>Энергетический</c:v>
                </c:pt>
                <c:pt idx="6">
                  <c:v>Колледж</c:v>
                </c:pt>
              </c:strCache>
            </c:strRef>
          </c:cat>
          <c:val>
            <c:numRef>
              <c:f>Лист2!$D$3:$D$9</c:f>
              <c:numCache>
                <c:formatCode>General</c:formatCode>
                <c:ptCount val="7"/>
                <c:pt idx="0">
                  <c:v>15</c:v>
                </c:pt>
                <c:pt idx="1">
                  <c:v>5.8</c:v>
                </c:pt>
                <c:pt idx="2">
                  <c:v>13.3</c:v>
                </c:pt>
                <c:pt idx="3">
                  <c:v>7.8</c:v>
                </c:pt>
                <c:pt idx="4">
                  <c:v>15.8</c:v>
                </c:pt>
                <c:pt idx="5">
                  <c:v>8.3000000000000007</c:v>
                </c:pt>
                <c:pt idx="6">
                  <c:v>3.5</c:v>
                </c:pt>
              </c:numCache>
            </c:numRef>
          </c:val>
        </c:ser>
        <c:ser>
          <c:idx val="3"/>
          <c:order val="3"/>
          <c:tx>
            <c:strRef>
              <c:f>Лист2!$E$2</c:f>
              <c:strCache>
                <c:ptCount val="1"/>
                <c:pt idx="0">
                  <c:v>Не удовлетворен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Лист2!$A$3:$A$9</c:f>
              <c:strCache>
                <c:ptCount val="7"/>
                <c:pt idx="0">
                  <c:v>ИЭУПИ</c:v>
                </c:pt>
                <c:pt idx="1">
                  <c:v>ИУПР</c:v>
                </c:pt>
                <c:pt idx="2">
                  <c:v>Агрономический</c:v>
                </c:pt>
                <c:pt idx="3">
                  <c:v>БВМ</c:v>
                </c:pt>
                <c:pt idx="4">
                  <c:v>Инженерный</c:v>
                </c:pt>
                <c:pt idx="5">
                  <c:v>Энергетический</c:v>
                </c:pt>
                <c:pt idx="6">
                  <c:v>Колледж</c:v>
                </c:pt>
              </c:strCache>
            </c:strRef>
          </c:cat>
          <c:val>
            <c:numRef>
              <c:f>Лист2!$E$3:$E$9</c:f>
              <c:numCache>
                <c:formatCode>General</c:formatCode>
                <c:ptCount val="7"/>
                <c:pt idx="0">
                  <c:v>1.6</c:v>
                </c:pt>
                <c:pt idx="1">
                  <c:v>3.7</c:v>
                </c:pt>
                <c:pt idx="2">
                  <c:v>6.7</c:v>
                </c:pt>
                <c:pt idx="3">
                  <c:v>0</c:v>
                </c:pt>
                <c:pt idx="4">
                  <c:v>5.3</c:v>
                </c:pt>
                <c:pt idx="5">
                  <c:v>5.6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Лист2!$F$2</c:f>
              <c:strCache>
                <c:ptCount val="1"/>
                <c:pt idx="0">
                  <c:v>Иной ответ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Лист2!$A$3:$A$9</c:f>
              <c:strCache>
                <c:ptCount val="7"/>
                <c:pt idx="0">
                  <c:v>ИЭУПИ</c:v>
                </c:pt>
                <c:pt idx="1">
                  <c:v>ИУПР</c:v>
                </c:pt>
                <c:pt idx="2">
                  <c:v>Агрономический</c:v>
                </c:pt>
                <c:pt idx="3">
                  <c:v>БВМ</c:v>
                </c:pt>
                <c:pt idx="4">
                  <c:v>Инженерный</c:v>
                </c:pt>
                <c:pt idx="5">
                  <c:v>Энергетический</c:v>
                </c:pt>
                <c:pt idx="6">
                  <c:v>Колледж</c:v>
                </c:pt>
              </c:strCache>
            </c:strRef>
          </c:cat>
          <c:val>
            <c:numRef>
              <c:f>Лист2!$F$3:$F$9</c:f>
              <c:numCache>
                <c:formatCode>General</c:formatCode>
                <c:ptCount val="7"/>
                <c:pt idx="0">
                  <c:v>8.4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498880"/>
        <c:axId val="123500416"/>
        <c:axId val="0"/>
      </c:bar3DChart>
      <c:catAx>
        <c:axId val="123498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500416"/>
        <c:crosses val="autoZero"/>
        <c:auto val="1"/>
        <c:lblAlgn val="ctr"/>
        <c:lblOffset val="100"/>
        <c:noMultiLvlLbl val="0"/>
      </c:catAx>
      <c:valAx>
        <c:axId val="123500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en-US" b="1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498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526366166348325"/>
          <c:y val="0.34277206040478891"/>
          <c:w val="0.19927242045642987"/>
          <c:h val="0.49166799363710834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Хорошее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Лист1!$A$3:$A$9</c:f>
              <c:strCache>
                <c:ptCount val="7"/>
                <c:pt idx="0">
                  <c:v>5 Г</c:v>
                </c:pt>
                <c:pt idx="1">
                  <c:v>На "Депутатской"</c:v>
                </c:pt>
                <c:pt idx="2">
                  <c:v>4 А</c:v>
                </c:pt>
                <c:pt idx="3">
                  <c:v>4 Б</c:v>
                </c:pt>
                <c:pt idx="4">
                  <c:v>№1</c:v>
                </c:pt>
                <c:pt idx="5">
                  <c:v>5 Б</c:v>
                </c:pt>
                <c:pt idx="6">
                  <c:v>5 В</c:v>
                </c:pt>
              </c:strCache>
            </c:strRef>
          </c:cat>
          <c:val>
            <c:numRef>
              <c:f>Лист1!$B$3:$B$9</c:f>
              <c:numCache>
                <c:formatCode>General</c:formatCode>
                <c:ptCount val="7"/>
                <c:pt idx="0">
                  <c:v>38.299999999999997</c:v>
                </c:pt>
                <c:pt idx="1">
                  <c:v>38.4</c:v>
                </c:pt>
                <c:pt idx="2">
                  <c:v>44.5</c:v>
                </c:pt>
                <c:pt idx="3">
                  <c:v>26.7</c:v>
                </c:pt>
                <c:pt idx="4">
                  <c:v>39.4</c:v>
                </c:pt>
                <c:pt idx="5">
                  <c:v>51.6</c:v>
                </c:pt>
                <c:pt idx="6">
                  <c:v>38.4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Нормальное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Лист1!$A$3:$A$9</c:f>
              <c:strCache>
                <c:ptCount val="7"/>
                <c:pt idx="0">
                  <c:v>5 Г</c:v>
                </c:pt>
                <c:pt idx="1">
                  <c:v>На "Депутатской"</c:v>
                </c:pt>
                <c:pt idx="2">
                  <c:v>4 А</c:v>
                </c:pt>
                <c:pt idx="3">
                  <c:v>4 Б</c:v>
                </c:pt>
                <c:pt idx="4">
                  <c:v>№1</c:v>
                </c:pt>
                <c:pt idx="5">
                  <c:v>5 Б</c:v>
                </c:pt>
                <c:pt idx="6">
                  <c:v>5 В</c:v>
                </c:pt>
              </c:strCache>
            </c:strRef>
          </c:cat>
          <c:val>
            <c:numRef>
              <c:f>Лист1!$C$3:$C$9</c:f>
              <c:numCache>
                <c:formatCode>General</c:formatCode>
                <c:ptCount val="7"/>
                <c:pt idx="0">
                  <c:v>51.6</c:v>
                </c:pt>
                <c:pt idx="1">
                  <c:v>42.7</c:v>
                </c:pt>
                <c:pt idx="2">
                  <c:v>49.6</c:v>
                </c:pt>
                <c:pt idx="3">
                  <c:v>58.2</c:v>
                </c:pt>
                <c:pt idx="4">
                  <c:v>44.7</c:v>
                </c:pt>
                <c:pt idx="5">
                  <c:v>44.2</c:v>
                </c:pt>
                <c:pt idx="6">
                  <c:v>54.5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Плохое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Лист1!$A$3:$A$9</c:f>
              <c:strCache>
                <c:ptCount val="7"/>
                <c:pt idx="0">
                  <c:v>5 Г</c:v>
                </c:pt>
                <c:pt idx="1">
                  <c:v>На "Депутатской"</c:v>
                </c:pt>
                <c:pt idx="2">
                  <c:v>4 А</c:v>
                </c:pt>
                <c:pt idx="3">
                  <c:v>4 Б</c:v>
                </c:pt>
                <c:pt idx="4">
                  <c:v>№1</c:v>
                </c:pt>
                <c:pt idx="5">
                  <c:v>5 Б</c:v>
                </c:pt>
                <c:pt idx="6">
                  <c:v>5 В</c:v>
                </c:pt>
              </c:strCache>
            </c:strRef>
          </c:cat>
          <c:val>
            <c:numRef>
              <c:f>Лист1!$D$3:$D$9</c:f>
              <c:numCache>
                <c:formatCode>General</c:formatCode>
                <c:ptCount val="7"/>
                <c:pt idx="0">
                  <c:v>10.1</c:v>
                </c:pt>
                <c:pt idx="1">
                  <c:v>18.899999999999999</c:v>
                </c:pt>
                <c:pt idx="2">
                  <c:v>5.9</c:v>
                </c:pt>
                <c:pt idx="3">
                  <c:v>15.1</c:v>
                </c:pt>
                <c:pt idx="4">
                  <c:v>15.9</c:v>
                </c:pt>
                <c:pt idx="5">
                  <c:v>4.2</c:v>
                </c:pt>
                <c:pt idx="6">
                  <c:v>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649024"/>
        <c:axId val="123659008"/>
      </c:barChart>
      <c:catAx>
        <c:axId val="123649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23659008"/>
        <c:crosses val="autoZero"/>
        <c:auto val="1"/>
        <c:lblAlgn val="ctr"/>
        <c:lblOffset val="100"/>
        <c:noMultiLvlLbl val="0"/>
      </c:catAx>
      <c:valAx>
        <c:axId val="1236590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3649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C0247-8B67-4B89-A675-07E483B5A6DD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2A64D-0005-438E-BC14-31BCFC2EF2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63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419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7B5C3-1E17-442A-9A40-92D0C02A33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BC442-B17A-4152-AC09-39698C9AE6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F3B5B-281C-4736-8190-B83839AA2F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FD3E9-3856-4194-8919-70AF718993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798F9-160A-4656-BC2A-CBAF39CF50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AC3A3-1C5F-41C5-B6EE-235E75DE8B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C7F8B-96CB-459A-BBB2-F6374CD42D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2F564-F9FD-461D-848D-0314B8B69C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A7E2-C330-4E4E-9694-5B863BC3C9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34CBC-BF84-4761-AB4E-6359013C27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2FED-5CBA-41C1-9087-85073FD615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87F07FA-AB4E-47A7-9367-9A00A42D77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тестирования НОК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9860"/>
              </p:ext>
            </p:extLst>
          </p:nvPr>
        </p:nvGraphicFramePr>
        <p:xfrm>
          <a:off x="251520" y="1844824"/>
          <a:ext cx="8712968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7640"/>
                <a:gridCol w="1252381"/>
                <a:gridCol w="1707133"/>
                <a:gridCol w="1080082"/>
                <a:gridCol w="1240708"/>
                <a:gridCol w="1585024"/>
              </a:tblGrid>
              <a:tr h="2094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09.03.03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Средний балл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Средний % выполнения заданий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35.03.06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Средний балл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Средний % выполнения заданий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8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ОПК-3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4,2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71,8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ОПК-6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61,6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8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ОПК-4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4,2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72,3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ОПК-8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64,8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8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ОПК-2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3,6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61,9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ОПК-2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66,6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568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Усредненный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показатель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4,0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68,7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3,7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64,3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8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анкетирования родителей по высшему образования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49" y="1628801"/>
            <a:ext cx="870309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6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анкетирования родителей по высшему образования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87843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4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анкетирования родителей по СПО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00" y="1881188"/>
            <a:ext cx="8565321" cy="41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8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анкетирования родителей по СПО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6108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50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анкетирования «Анкета куратора» 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75" y="1938338"/>
            <a:ext cx="8696313" cy="393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15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936104"/>
          </a:xfrm>
        </p:spPr>
        <p:txBody>
          <a:bodyPr/>
          <a:lstStyle/>
          <a:p>
            <a:pPr algn="ctr"/>
            <a:r>
              <a:rPr lang="ru-RU" sz="3200" dirty="0" smtClean="0"/>
              <a:t>Результаты анкетирования кураторов 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34264"/>
              </p:ext>
            </p:extLst>
          </p:nvPr>
        </p:nvGraphicFramePr>
        <p:xfrm>
          <a:off x="107504" y="908720"/>
          <a:ext cx="892899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0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Анкета удовлетворенности условиями проживания в общежитии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" y="1914524"/>
            <a:ext cx="8921052" cy="4034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86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026368"/>
          </a:xfrm>
        </p:spPr>
        <p:txBody>
          <a:bodyPr/>
          <a:lstStyle/>
          <a:p>
            <a:pPr algn="ctr"/>
            <a:r>
              <a:rPr lang="ru-RU" sz="2800" b="1" dirty="0" smtClean="0"/>
              <a:t>Оценка санитарно-технического состояния общежитий</a:t>
            </a:r>
            <a:endParaRPr lang="ru-RU" sz="28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06064"/>
              </p:ext>
            </p:extLst>
          </p:nvPr>
        </p:nvGraphicFramePr>
        <p:xfrm>
          <a:off x="251520" y="1196752"/>
          <a:ext cx="856895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13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41288"/>
            <a:ext cx="7559675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 smtClean="0"/>
              <a:t>Итоговые результаты анкетирования студентов, включая обучающихся по государственной квоте</a:t>
            </a:r>
            <a:endParaRPr lang="ru-RU" sz="2400" dirty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276475"/>
            <a:ext cx="8869362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2F564-F9FD-461D-848D-0314B8B69CDD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38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352928" cy="1143000"/>
          </a:xfrm>
        </p:spPr>
        <p:txBody>
          <a:bodyPr/>
          <a:lstStyle/>
          <a:p>
            <a:pPr algn="ctr"/>
            <a:r>
              <a:rPr lang="ru-RU" sz="2400" b="1" dirty="0" smtClean="0"/>
              <a:t>Результаты анкетирования - Анкета </a:t>
            </a:r>
            <a:r>
              <a:rPr lang="ru-RU" sz="2400" b="1" dirty="0"/>
              <a:t>"Мониторинг удовлетворенности обучающихся качеством антикоррупционной деятельности"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600" b="1" dirty="0" smtClean="0"/>
              <a:t> </a:t>
            </a:r>
            <a:endParaRPr lang="ru-RU" sz="2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1085" y="5282510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Опрошено: </a:t>
            </a:r>
            <a:r>
              <a:rPr lang="ru-RU" sz="1400" dirty="0"/>
              <a:t>1092 человека</a:t>
            </a:r>
          </a:p>
          <a:p>
            <a:pPr algn="just"/>
            <a:r>
              <a:rPr lang="ru-RU" sz="1400" b="1" dirty="0"/>
              <a:t>ВОПРОС 1. Попадали ли Вы в коррупционную ситуацию или оказывались в ситуации, когда понимали, что вопрос (проблему) можно решить только с помощью взятки, подарка, за определенную услугу? </a:t>
            </a:r>
            <a:endParaRPr lang="ru-RU" sz="1400" dirty="0"/>
          </a:p>
          <a:p>
            <a:pPr algn="just"/>
            <a:r>
              <a:rPr lang="ru-RU" sz="1400" b="1" dirty="0"/>
              <a:t>НЕТ: </a:t>
            </a:r>
            <a:r>
              <a:rPr lang="ru-RU" sz="1400" dirty="0"/>
              <a:t>90,1% - 984 человека</a:t>
            </a:r>
          </a:p>
          <a:p>
            <a:pPr algn="just"/>
            <a:r>
              <a:rPr lang="ru-RU" sz="1400" b="1" dirty="0"/>
              <a:t>ДА:</a:t>
            </a:r>
            <a:r>
              <a:rPr lang="ru-RU" sz="1400" dirty="0"/>
              <a:t> 9,9% - 108 человек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79909"/>
            <a:ext cx="6264696" cy="4102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7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Результаты анкетирования ППС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6411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6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7813"/>
            <a:ext cx="8352928" cy="1143000"/>
          </a:xfrm>
        </p:spPr>
        <p:txBody>
          <a:bodyPr/>
          <a:lstStyle/>
          <a:p>
            <a:pPr algn="ctr"/>
            <a:r>
              <a:rPr lang="ru-RU" sz="3200" dirty="0" smtClean="0"/>
              <a:t>Результаты анкетирования студентов, об удовлетворенности качеством реализации ОП</a:t>
            </a:r>
            <a:endParaRPr lang="ru-RU" sz="3200" dirty="0"/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237040"/>
              </p:ext>
            </p:extLst>
          </p:nvPr>
        </p:nvGraphicFramePr>
        <p:xfrm>
          <a:off x="323528" y="1484784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8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Результаты анкетирования студентов</a:t>
            </a:r>
            <a:endParaRPr lang="ru-RU" sz="3200" dirty="0"/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542853"/>
              </p:ext>
            </p:extLst>
          </p:nvPr>
        </p:nvGraphicFramePr>
        <p:xfrm>
          <a:off x="323528" y="1556792"/>
          <a:ext cx="871296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91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Результаты анкетирования выпускников</a:t>
            </a:r>
            <a:endParaRPr lang="ru-R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6779340" cy="4468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99028"/>
              </p:ext>
            </p:extLst>
          </p:nvPr>
        </p:nvGraphicFramePr>
        <p:xfrm>
          <a:off x="5793953" y="4437112"/>
          <a:ext cx="3378200" cy="221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9000"/>
                <a:gridCol w="609600"/>
                <a:gridCol w="609600"/>
              </a:tblGrid>
              <a:tr h="12668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effectLst/>
                        </a:rPr>
                        <a:t>Насколько практические навыки, полученные Вами в образовательной организации, соответствует требованиям, предъявляемым при трудоустройстве?</a:t>
                      </a:r>
                      <a:endParaRPr lang="ru-RU" sz="1050" b="1" i="0" u="none" strike="noStrike" dirty="0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2020</a:t>
                      </a:r>
                      <a:endParaRPr lang="ru-RU" sz="1050" b="1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2021</a:t>
                      </a:r>
                      <a:endParaRPr lang="ru-RU" sz="1050" b="1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В основном соответствуют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40,9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30,7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Соответствуют частично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19,1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19,7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Полностью соответствуют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24,4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38,6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Затрудняюсь ответить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11,4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7,1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Полностью не соответствуют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>
                          <a:effectLst/>
                        </a:rPr>
                        <a:t>4,2</a:t>
                      </a:r>
                      <a:endParaRPr lang="ru-RU" sz="1050" b="0" i="0" u="none" strike="noStrike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u="none" strike="noStrike" dirty="0">
                          <a:effectLst/>
                        </a:rPr>
                        <a:t>3,9</a:t>
                      </a:r>
                      <a:endParaRPr lang="ru-RU" sz="1050" b="0" i="0" u="none" strike="noStrike" dirty="0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00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144698"/>
              </p:ext>
            </p:extLst>
          </p:nvPr>
        </p:nvGraphicFramePr>
        <p:xfrm>
          <a:off x="107504" y="2204864"/>
          <a:ext cx="77724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810207"/>
              </p:ext>
            </p:extLst>
          </p:nvPr>
        </p:nvGraphicFramePr>
        <p:xfrm>
          <a:off x="4572000" y="116632"/>
          <a:ext cx="4292599" cy="2000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301"/>
                <a:gridCol w="609149"/>
                <a:gridCol w="609149"/>
              </a:tblGrid>
              <a:tr h="1047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 smtClean="0">
                          <a:effectLst/>
                        </a:rPr>
                        <a:t>Насколько </a:t>
                      </a:r>
                      <a:r>
                        <a:rPr lang="ru-RU" sz="1050" b="1" u="none" strike="noStrike" dirty="0">
                          <a:effectLst/>
                        </a:rPr>
                        <a:t>компетенции, </a:t>
                      </a:r>
                      <a:r>
                        <a:rPr lang="ru-RU" sz="1050" b="1" u="none" strike="noStrike" dirty="0" smtClean="0">
                          <a:effectLst/>
                        </a:rPr>
                        <a:t>сформированные </a:t>
                      </a:r>
                      <a:r>
                        <a:rPr lang="ru-RU" sz="1050" b="1" u="none" strike="noStrike" dirty="0">
                          <a:effectLst/>
                        </a:rPr>
                        <a:t>при освоении образовательной программы по направлению подготовки (специальности), соответствуют Вашей профессиональной деятельности?</a:t>
                      </a:r>
                      <a:endParaRPr lang="ru-RU" sz="1050" b="1" i="0" u="none" strike="noStrike" dirty="0">
                        <a:solidFill>
                          <a:srgbClr val="333333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2020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2021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Полностью соответствуют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45,3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Соответствуют частично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Затрудняюсь ответить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 основном соответствуют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37,3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Полностью не соответствуют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77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Результаты анкетирования работодателей </a:t>
            </a:r>
            <a:endParaRPr lang="ru-RU" sz="3200" dirty="0"/>
          </a:p>
        </p:txBody>
      </p:sp>
      <p:sp>
        <p:nvSpPr>
          <p:cNvPr id="4" name="AutoShape 2" descr="Диаграмма ответов в Формах. Вопрос: Как, на Ваш взгляд, организован в университете процесс адаптации первокурсников к студенческой жизни (информация, помощь и поддержка деканов, кураторов, заведующих отделами и т.д.):. Количество ответов: 213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Диаграмма ответов в Формах. Вопрос: Как, на Ваш взгляд, организован в университете процесс адаптации первокурсников к студенческой жизни (информация, помощь и поддержка деканов, кураторов, заведующих отделами и т.д.):. Количество ответов: 213&amp;nbsp;ответов."/>
          <p:cNvSpPr>
            <a:spLocks noChangeAspect="1" noChangeArrowheads="1"/>
          </p:cNvSpPr>
          <p:nvPr/>
        </p:nvSpPr>
        <p:spPr bwMode="auto">
          <a:xfrm>
            <a:off x="307975" y="236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Диаграмма ответов в Формах. Вопрос: Как, на Ваш взгляд, организован в университете процесс адаптации первокурсников к студенческой жизни (информация, помощь и поддержка деканов, кураторов, заведующих отделами и т.д.):. Количество ответов: 213&amp;nbsp;ответов."/>
          <p:cNvSpPr>
            <a:spLocks noChangeAspect="1" noChangeArrowheads="1"/>
          </p:cNvSpPr>
          <p:nvPr/>
        </p:nvSpPr>
        <p:spPr bwMode="auto">
          <a:xfrm>
            <a:off x="460375" y="3889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Диаграмма ответов в Формах. Вопрос: Как, на Ваш взгляд, организован в университете процесс адаптации первокурсников к студенческой жизни (информация, помощь и поддержка деканов, кураторов, заведующих отделами и т.д.):. Количество ответов: 213&amp;nbsp;ответов."/>
          <p:cNvSpPr>
            <a:spLocks noChangeAspect="1" noChangeArrowheads="1"/>
          </p:cNvSpPr>
          <p:nvPr/>
        </p:nvSpPr>
        <p:spPr bwMode="auto">
          <a:xfrm>
            <a:off x="612775" y="541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Диаграмма ответов в Формах. Вопрос: Как, на Ваш взгляд, организован в университете процесс адаптации первокурсников к студенческой жизни (информация, помощь и поддержка деканов, кураторов, заведующих отделами и т.д.):. Количество ответов: 213&amp;nbsp;ответов."/>
          <p:cNvSpPr>
            <a:spLocks noChangeAspect="1" noChangeArrowheads="1"/>
          </p:cNvSpPr>
          <p:nvPr/>
        </p:nvSpPr>
        <p:spPr bwMode="auto">
          <a:xfrm>
            <a:off x="765175" y="693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CFD3E9-3856-4194-8919-70AF718993C0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38313"/>
            <a:ext cx="8050213" cy="449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96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</TotalTime>
  <Words>281</Words>
  <Application>Microsoft Office PowerPoint</Application>
  <PresentationFormat>Экран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Слои</vt:lpstr>
      <vt:lpstr>Результаты тестирования НОК</vt:lpstr>
      <vt:lpstr>Итоговые результаты анкетирования студентов, включая обучающихся по государственной квоте</vt:lpstr>
      <vt:lpstr>Результаты анкетирования - Анкета "Мониторинг удовлетворенности обучающихся качеством антикоррупционной деятельности"  </vt:lpstr>
      <vt:lpstr>Результаты анкетирования ППС</vt:lpstr>
      <vt:lpstr>Результаты анкетирования студентов, об удовлетворенности качеством реализации ОП</vt:lpstr>
      <vt:lpstr>Результаты анкетирования студентов</vt:lpstr>
      <vt:lpstr>Результаты анкетирования выпускников</vt:lpstr>
      <vt:lpstr>Презентация PowerPoint</vt:lpstr>
      <vt:lpstr>Результаты анкетирования работодателей </vt:lpstr>
      <vt:lpstr>Результаты анкетирования родителей по высшему образования</vt:lpstr>
      <vt:lpstr>Результаты анкетирования родителей по высшему образования</vt:lpstr>
      <vt:lpstr>Результаты анкетирования родителей по СПО</vt:lpstr>
      <vt:lpstr>Результаты анкетирования родителей по СПО</vt:lpstr>
      <vt:lpstr>Результаты анкетирования «Анкета куратора» </vt:lpstr>
      <vt:lpstr>Результаты анкетирования кураторов </vt:lpstr>
      <vt:lpstr>Анкета удовлетворенности условиями проживания в общежитии</vt:lpstr>
      <vt:lpstr>Оценка санитарно-технического состояния общежитий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диссертационной работы:  Повышение качества электрической энергии в сельских распределительных сетях 0,38 кВ при несимметричной системе напряжений в сети 10 кВ.</dc:title>
  <dc:creator>Dmitriy</dc:creator>
  <cp:lastModifiedBy>Нина Ивановна Федурина</cp:lastModifiedBy>
  <cp:revision>335</cp:revision>
  <dcterms:created xsi:type="dcterms:W3CDTF">2007-05-09T09:33:57Z</dcterms:created>
  <dcterms:modified xsi:type="dcterms:W3CDTF">2022-10-20T01:55:11Z</dcterms:modified>
</cp:coreProperties>
</file>