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334" r:id="rId2"/>
    <p:sldId id="257" r:id="rId3"/>
    <p:sldId id="272" r:id="rId4"/>
    <p:sldId id="335" r:id="rId5"/>
    <p:sldId id="270" r:id="rId6"/>
    <p:sldId id="266" r:id="rId7"/>
    <p:sldId id="338" r:id="rId8"/>
    <p:sldId id="339" r:id="rId9"/>
    <p:sldId id="260" r:id="rId10"/>
    <p:sldId id="312" r:id="rId11"/>
    <p:sldId id="332" r:id="rId12"/>
    <p:sldId id="333" r:id="rId13"/>
    <p:sldId id="341" r:id="rId14"/>
    <p:sldId id="258" r:id="rId15"/>
    <p:sldId id="259" r:id="rId16"/>
    <p:sldId id="342" r:id="rId17"/>
    <p:sldId id="336" r:id="rId18"/>
    <p:sldId id="274" r:id="rId19"/>
    <p:sldId id="330" r:id="rId20"/>
    <p:sldId id="311" r:id="rId21"/>
    <p:sldId id="30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13CB"/>
    <a:srgbClr val="A250A0"/>
    <a:srgbClr val="FFFC4E"/>
    <a:srgbClr val="0DE186"/>
    <a:srgbClr val="9966FF"/>
    <a:srgbClr val="FFCC00"/>
    <a:srgbClr val="582987"/>
    <a:srgbClr val="FFED3F"/>
    <a:srgbClr val="028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5" autoAdjust="0"/>
    <p:restoredTop sz="89300" autoAdjust="0"/>
  </p:normalViewPr>
  <p:slideViewPr>
    <p:cSldViewPr>
      <p:cViewPr>
        <p:scale>
          <a:sx n="72" d="100"/>
          <a:sy n="72" d="100"/>
        </p:scale>
        <p:origin x="-138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2EA28-3412-41AA-8FE3-99089AA254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CAB2-5549-43B9-8233-2FF8EEF8F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CAB2-5549-43B9-8233-2FF8EEF8F7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5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ru-RU" sz="1800" b="1" i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КОММЕРЦИЯ (ПО ОТРАСЛЯМ)</a:t>
            </a: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ru-RU" sz="1800" b="1" i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06998" marR="0" indent="-106998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Форма обучения: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базе 11 классов (очная -1 год 10 месяцев;заочная-2года 10 месяцев); на базе 9 классов (очная –2 год 10 месяцев; заочная - 3 года 10 месяцев)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Будущие профессии: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менеджер по продажам.</a:t>
            </a:r>
          </a:p>
          <a:p>
            <a:pPr marL="0" marR="0" indent="48628" algn="l"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Будущее место работы: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производственные, торговые и сервисные организации, рестораны, кафе, рекламные фирмы.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5CAB2-5549-43B9-8233-2FF8EEF8F71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1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ru-RU" sz="1800" b="1" i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ФЛОРИСТИКА</a:t>
            </a: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ru-RU" sz="1800" b="1" i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06998" marR="0" indent="-106998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Форма обучения: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базе 11 классов (очная -1 год 10 месяцев; заочная 2 года 10 месяцев); на базе 9 классов (очная –2 год 10 месяцев; заочная - 3 года 10 месяцев)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Будущие профессии: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флорист.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Будущее место работы: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салоны цветов, салоны флористики, магазины цветов, имидж - студии, театральные, кино- и телестудии, </a:t>
            </a:r>
            <a:r>
              <a:rPr lang="ru-RU" sz="1800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event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-агентства.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Направления работы: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создание флористических изделий из живых цветов, сухоцветов, искусственных цветов и других материалов; флористическое использование горшечных растений; флористическое оформление; управление флористическими работами и персоналом, включая организацию службы доставки цветов.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5CAB2-5549-43B9-8233-2FF8EEF8F71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1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ru-RU" sz="1800" b="1" i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ФЛОРИСТИКА</a:t>
            </a: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ru-RU" sz="1800" b="1" i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06998" marR="0" indent="-106998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Форма обучения: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базе 11 классов (очная -1 год 10 месяцев; заочная 2 года 10 месяцев); на базе 9 классов (очная –2 год 10 месяцев; заочная - 3 года 10 месяцев)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Будущие профессии: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флорист.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Будущее место работы: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салоны цветов, салоны флористики, магазины цветов, имидж - студии, театральные, кино- и телестудии, </a:t>
            </a:r>
            <a:r>
              <a:rPr lang="ru-RU" sz="1800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event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-агентства.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Направления работы: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создание флористических изделий из живых цветов, сухоцветов, искусственных цветов и других материалов; флористическое использование горшечных растений; флористическое оформление; управление флористическими работами и персоналом, включая организацию службы доставки цветов.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5CAB2-5549-43B9-8233-2FF8EEF8F71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15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ru-RU" sz="1800" b="1" i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ЗЕМЛЕУСТРОЙСТВО</a:t>
            </a: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Форма обучения: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базе 11 классов (очная -2 года 6 месяцев; заочная 3 года 6 месяцев); на базе 9 классов (очная -3 год  месяцев; заочная - 4 года 6 месяцев); 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Будущие профессии: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техник-землеустроитель; геодезист; техник-топограф.</a:t>
            </a:r>
          </a:p>
          <a:p>
            <a:pPr marL="104165" marR="0" indent="-104165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Будущее место работы: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строительные компании, БТИ, кадастровые службы, администрации муниципальных образований, юридические компании, государственные учреждения.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5CAB2-5549-43B9-8233-2FF8EEF8F71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2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ru-RU" sz="1800" b="1" i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ОРГАНИЗАЦИЯ ПЕРЕВОЗОК И УПРАВЛЕНИЕ НА ТРАНСПОРТЕ (ПО ВИДАМ)</a:t>
            </a: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Форма обучения: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базе 9 классов (очная -3 год 10 месяцев; заочная - 4 года 10 месяцев); на базе 11 классов (заочная 2 года 10 месяцев).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Будущие профессии: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Диспетчер автомобильного транспорта, инженер по организации перевозок и управлению на транспорте, оператор диспетчерской (производственно-диспетчерской) службы, оператор по обработке перевозочных документов, оператор поста, экспедитор, техник по логистике на автомобильном транспорте; руководитель служб эксплуатации на автотранспортном предприятии, и т.д.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Будущее место работы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1800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транспортно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-логистические компании;  транспортно-экспедиционные службы; организации по перевозке и управлению на автомобильном транспорте; предприятия и организации автотранспортного комплекса различных форм собственности, ГИБДД и др.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5CAB2-5549-43B9-8233-2FF8EEF8F71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54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ru-RU" sz="1800" b="1" i="1" kern="1200" cap="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Техническое обслуживание и ремонт двигателей, систем и агрегатов</a:t>
            </a: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ru-RU" sz="1800" b="1" i="1" kern="1200" cap="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Форма обучения: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базе 11 классов (очная -2 год 10 месяцев; заочная 3 года 10 месяцев); на базе 9 классов (очная -3 год 10 месяцев; заочная - 4 года 10 месяцев); </a:t>
            </a:r>
          </a:p>
          <a:p>
            <a:pPr marL="113005" marR="0" indent="-113005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Будущие профессии: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техник по техническому обслуживанию и ремонту автомобильного транспорта; механик по ТО и ремонту автомобилей; мастер (механик) ремонтного участка и зон ТО-ТР автомобилей; начальник участка, руководитель автотранспортного предприятия.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Будущее место работы: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автотранспортные и ремонтно-сервисные предприятия; станции технического обслуживания автомобилей; дилерские центры; транспортно-экспедиционные и маркетинговые службы; сферы материально-технического обеспечения; торговля автотехникой и запасными частями; полиции, конструкторская и технологическая  деятельность на транспорте; </a:t>
            </a:r>
            <a:r>
              <a:rPr lang="ru-RU" sz="1800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машино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-технологические станции, станции инструментального контроля автомобилей, автомобильные подразделения Вооруженных сил и деятельность на транспорте, а также любые другие отрасли народного хозяйства различных форм собственности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5CAB2-5549-43B9-8233-2FF8EEF8F71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0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1400"/>
              </a:spcAft>
            </a:pPr>
            <a:r>
              <a:rPr lang="ru-RU" sz="1800" b="1" i="1" kern="1200" cap="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Эксплуатация и ремонт сельскохозяйственной техники и оборудования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Форма обучения: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базе 11 классов (очная -2 год 10 месяцев; заочная 2 года 10 месяцев); на базе 9 классов (очная -3 год 10 месяцев; заочная - 4 года 10 месяцев); </a:t>
            </a:r>
          </a:p>
          <a:p>
            <a:pPr marL="48628" marR="0" indent="-48628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Будущие профессии: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руководитель по ремонту сельскохозяйственных машин и тракторов; заведующий</a:t>
            </a:r>
          </a:p>
          <a:p>
            <a:pPr marL="48628" marR="0" indent="-48628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автогаражом; бригадир тракторной бригады; специалист</a:t>
            </a:r>
          </a:p>
          <a:p>
            <a:pPr marL="48628" marR="0" indent="-48628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по монтажу сельскохозяйственного оборудования; руководитель с/х подразделений; водитель автомобиля; наладчик сельскохозяйственных машин и тракторов и т.д.</a:t>
            </a:r>
          </a:p>
          <a:p>
            <a:pPr marL="48628" marR="0" indent="-48628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Будущее место работы: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предприятия </a:t>
            </a:r>
            <a:r>
              <a:rPr lang="ru-RU" sz="1800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агропромыш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       </a:t>
            </a:r>
          </a:p>
          <a:p>
            <a:pPr marL="48628" marR="0" indent="-48628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ленного комплекса-фермер; </a:t>
            </a:r>
            <a:r>
              <a:rPr lang="ru-RU" sz="1800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крестьянско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фермерские    хозяйства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5CAB2-5549-43B9-8233-2FF8EEF8F71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32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ru-RU" sz="1800" b="1" i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ОРГАНИЗАЦИЯ ПЕРЕВОЗОК И УПРАВЛЕНИЕ НА ТРАНСПОРТЕ (ПО ВИДАМ)</a:t>
            </a: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Форма обучения: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базе 9 классов (очная -3 год 10 месяцев; заочная - 4 года 10 месяцев); на базе 11 классов (заочная 2 года 10 месяцев).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Будущие профессии: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Диспетчер автомобильного транспорта, инженер по организации перевозок и управлению на транспорте, оператор диспетчерской (производственно-диспетчерской) службы, оператор по обработке перевозочных документов, оператор поста, экспедитор, техник по логистике на автомобильном транспорте; руководитель служб эксплуатации на автотранспортном предприятии, и т.д.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Будущее место работы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1800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транспортно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-логистические компании;  транспортно-экспедиционные службы; организации по перевозке и управлению на автомобильном транспорте; предприятия и организации автотранспортного комплекса различных форм собственности, ГИБДД и др.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5CAB2-5549-43B9-8233-2FF8EEF8F71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5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ru-RU" sz="1800" b="1" i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ЭКОНОМИКА И БУХГАЛТЕРСКИЙ УЧЕТ (ПО ОТРАСЛЯМ)</a:t>
            </a: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ru-RU" sz="1800" b="1" i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06998" marR="0" indent="-106998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Форма обучения: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базе 11 классов (очная -1 год 10 месяцев; заочная 2 года 10 месяцев); на базе 9 классов (очная –2 год 10 месяцев; заочная - 3 года 10 месяцев)</a:t>
            </a:r>
          </a:p>
          <a:p>
            <a:pPr marL="106998" marR="0" indent="-106998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Будущие профессии: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экономист, бухгалтер.</a:t>
            </a:r>
          </a:p>
          <a:p>
            <a:pPr marL="106998" marR="0" indent="-106998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Будущее место работы: 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отделы бухгалтерии компаний малого, среднего и крупного бизнеса, </a:t>
            </a:r>
            <a:r>
              <a:rPr lang="ru-RU" sz="1800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планово</a:t>
            </a: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экономические отделы компаний.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5CAB2-5549-43B9-8233-2FF8EEF8F71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1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7016F334-043C-4963-BD68-A5FC3AEC0C2F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>
              <a:extLst>
                <a:ext uri="{FF2B5EF4-FFF2-40B4-BE49-F238E27FC236}">
                  <a16:creationId xmlns="" xmlns:a16="http://schemas.microsoft.com/office/drawing/2014/main" id="{63719550-105D-4BC8-AC6F-D1C61CC74A4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="" xmlns:a16="http://schemas.microsoft.com/office/drawing/2014/main" id="{1C9AC995-91F9-478A-8FDA-C5ABF69F036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56711C9D-B558-44E1-84A7-EF1C488E23B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41DEFD68-BBDE-4634-BBD4-18BCE0EDFBF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5F66491A-1202-41DB-8C88-2728BB75F20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F5AF7522-D04B-4C52-B08E-20A5D0C3D27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92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8AB4E35F-B376-46CD-946D-EB8402DE4D4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>
            <a:extLst>
              <a:ext uri="{FF2B5EF4-FFF2-40B4-BE49-F238E27FC236}">
                <a16:creationId xmlns="" xmlns:a16="http://schemas.microsoft.com/office/drawing/2014/main" id="{B8649B7F-AC8D-49DE-87D3-74F17A7338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>
            <a:extLst>
              <a:ext uri="{FF2B5EF4-FFF2-40B4-BE49-F238E27FC236}">
                <a16:creationId xmlns="" xmlns:a16="http://schemas.microsoft.com/office/drawing/2014/main" id="{C5EC33C6-1AFA-432E-869C-57ED5FFCC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9DE99-C236-4C95-B6D8-7DB16235AD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148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632500D6-8851-4F07-B725-1875B4A7C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DD05346F-DDB7-4F68-94C2-12CCEF490F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6D22B205-ACF3-46E6-910C-92227E6587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733BA-4617-498F-9323-DA39EBBAA7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801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9E83C431-921F-4735-9C23-CE0C5787CE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D34EBDBF-07AC-4D86-B49C-E4CCC50D2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7695747B-64F6-40A7-A5A8-46E378699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B9C32-B081-4B57-8048-C13BBCE67A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176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C329D8C7-66F0-4E61-B464-3FF1393A4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324DB182-178A-412C-B556-81DDFC4215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A8228056-A908-4A72-84A6-5ED6B6F417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3514B-259C-42DA-911F-A0A2035CB0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496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DD38EE5D-7A15-4D8E-A516-D5CF340BF4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8CC2EF00-CDE0-4DBC-9F23-08DEF862E9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EBFC099A-F768-4E3F-8CA4-41F6AD5297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3CC62-C2E5-47C8-830E-6954591851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4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38984D18-6297-4668-A9F6-DA6EAAED7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49F91712-4E5E-4BC0-8748-F1E4298520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85950ED5-008B-405D-8CCE-AA39D43ED4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832FC-6510-4049-8682-7B9217F04A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546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2066F5EC-D251-4C7E-9FC4-DF8757DE20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C414D6F6-1340-485A-925C-2B5305DDD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4D4D6B1B-804E-4B39-B262-0BF9FC44E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2D078-AC8A-47E7-B42E-B962895AC0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022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A85E67E2-6DC6-43F1-B135-8432E2B73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0D72DDA1-B74D-44D9-8C8A-68179F7A21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="" xmlns:a16="http://schemas.microsoft.com/office/drawing/2014/main" id="{791AC4C3-9BD7-4C1C-B629-9B6E90C1B0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09B10-6769-43C8-B528-5D22CBA85A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790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="" xmlns:a16="http://schemas.microsoft.com/office/drawing/2014/main" id="{B45214E5-866D-4F4E-B36C-8B02F0590A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>
            <a:extLst>
              <a:ext uri="{FF2B5EF4-FFF2-40B4-BE49-F238E27FC236}">
                <a16:creationId xmlns="" xmlns:a16="http://schemas.microsoft.com/office/drawing/2014/main" id="{14CF0ED3-BF41-454F-B28A-6C0E8AE55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>
            <a:extLst>
              <a:ext uri="{FF2B5EF4-FFF2-40B4-BE49-F238E27FC236}">
                <a16:creationId xmlns="" xmlns:a16="http://schemas.microsoft.com/office/drawing/2014/main" id="{35D785BF-2366-49A5-A7BA-CAD6E4688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AA71A-5EB7-4809-87EF-BCCD0207F1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91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DE6F6B37-2B84-4E58-AA46-964064261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87453016-6B4B-4083-9CDB-E55A8693D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EA370AF2-1E0B-4A08-BF31-035791D21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F3350-2EF5-48AB-A928-CCD75758BA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876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EB32F6E2-5A49-46D4-95E8-7027257B10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029CABD0-7B11-494B-B362-00D9C2C77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A83238FC-AA10-41FF-B917-2D15C60A7C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F898A-D0F4-4F9B-833A-7A3C992DC9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622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2802F">
                <a:alpha val="65000"/>
              </a:srgbClr>
            </a:gs>
            <a:gs pos="100000">
              <a:srgbClr val="0DE18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="" xmlns:a16="http://schemas.microsoft.com/office/drawing/2014/main" id="{E3A955FA-E556-450A-9406-22168BDEDC79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>
              <a:extLst>
                <a:ext uri="{FF2B5EF4-FFF2-40B4-BE49-F238E27FC236}">
                  <a16:creationId xmlns="" xmlns:a16="http://schemas.microsoft.com/office/drawing/2014/main" id="{9769E375-EEA3-47D4-A303-ED82507815A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3" name="Freeform 4">
              <a:extLst>
                <a:ext uri="{FF2B5EF4-FFF2-40B4-BE49-F238E27FC236}">
                  <a16:creationId xmlns="" xmlns:a16="http://schemas.microsoft.com/office/drawing/2014/main" id="{595F12C9-175A-4DA7-A640-E542404EB52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4" name="Freeform 5">
              <a:extLst>
                <a:ext uri="{FF2B5EF4-FFF2-40B4-BE49-F238E27FC236}">
                  <a16:creationId xmlns="" xmlns:a16="http://schemas.microsoft.com/office/drawing/2014/main" id="{9A427DC3-8139-44F4-92E6-474FCFFF276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98" name="Freeform 6">
              <a:extLst>
                <a:ext uri="{FF2B5EF4-FFF2-40B4-BE49-F238E27FC236}">
                  <a16:creationId xmlns="" xmlns:a16="http://schemas.microsoft.com/office/drawing/2014/main" id="{9E163422-DEBE-4287-A071-5358DEC6955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99" name="Freeform 7">
              <a:extLst>
                <a:ext uri="{FF2B5EF4-FFF2-40B4-BE49-F238E27FC236}">
                  <a16:creationId xmlns="" xmlns:a16="http://schemas.microsoft.com/office/drawing/2014/main" id="{732B8772-B2A9-4FD6-B875-4B5DBF6AB0E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00" name="Freeform 8">
              <a:extLst>
                <a:ext uri="{FF2B5EF4-FFF2-40B4-BE49-F238E27FC236}">
                  <a16:creationId xmlns="" xmlns:a16="http://schemas.microsoft.com/office/drawing/2014/main" id="{9091009A-6D85-4B2E-9D5D-708139EBCA6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01" name="Freeform 9">
              <a:extLst>
                <a:ext uri="{FF2B5EF4-FFF2-40B4-BE49-F238E27FC236}">
                  <a16:creationId xmlns="" xmlns:a16="http://schemas.microsoft.com/office/drawing/2014/main" id="{E31F4801-A64E-4CDA-8747-5AEB4F3B79C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02" name="Freeform 10">
              <a:extLst>
                <a:ext uri="{FF2B5EF4-FFF2-40B4-BE49-F238E27FC236}">
                  <a16:creationId xmlns="" xmlns:a16="http://schemas.microsoft.com/office/drawing/2014/main" id="{A982CF05-DC30-4878-B52C-672F8F847F1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8203" name="Rectangle 11">
            <a:extLst>
              <a:ext uri="{FF2B5EF4-FFF2-40B4-BE49-F238E27FC236}">
                <a16:creationId xmlns="" xmlns:a16="http://schemas.microsoft.com/office/drawing/2014/main" id="{7EE885C3-1C13-46ED-ABC2-0F7EAD9E69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4" name="Rectangle 12">
            <a:extLst>
              <a:ext uri="{FF2B5EF4-FFF2-40B4-BE49-F238E27FC236}">
                <a16:creationId xmlns="" xmlns:a16="http://schemas.microsoft.com/office/drawing/2014/main" id="{C1A33031-EA79-4DDA-8137-1561D10158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5" name="Rectangle 13">
            <a:extLst>
              <a:ext uri="{FF2B5EF4-FFF2-40B4-BE49-F238E27FC236}">
                <a16:creationId xmlns="" xmlns:a16="http://schemas.microsoft.com/office/drawing/2014/main" id="{F0B5D333-C688-4687-8823-ECA6656DBB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3DECC4F-CB54-4A49-99BE-AE017A7F322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206" name="Rectangle 14">
            <a:extLst>
              <a:ext uri="{FF2B5EF4-FFF2-40B4-BE49-F238E27FC236}">
                <a16:creationId xmlns="" xmlns:a16="http://schemas.microsoft.com/office/drawing/2014/main" id="{9EF50356-93CC-416E-AA67-DCAE746840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207" name="Rectangle 15">
            <a:extLst>
              <a:ext uri="{FF2B5EF4-FFF2-40B4-BE49-F238E27FC236}">
                <a16:creationId xmlns="" xmlns:a16="http://schemas.microsoft.com/office/drawing/2014/main" id="{A6FD0364-1D87-43E6-8ACB-828762A05AF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 advTm="10000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="" xmlns:a16="http://schemas.microsoft.com/office/drawing/2014/main" id="{DBFCC001-3450-4D49-9A0F-A418B0B69DF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9600" y="1600200"/>
            <a:ext cx="7962901" cy="29591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kern="1200" dirty="0">
                <a:latin typeface="Sitka Text" panose="02000505000000020004" pitchFamily="2" charset="0"/>
              </a:rPr>
              <a:t>КОЛЛЕДЖ</a:t>
            </a:r>
            <a:br>
              <a:rPr lang="ru-RU" sz="4000" kern="1200" dirty="0">
                <a:latin typeface="Sitka Text" panose="02000505000000020004" pitchFamily="2" charset="0"/>
              </a:rPr>
            </a:br>
            <a:r>
              <a:rPr lang="ru-RU" sz="4000" kern="1200" dirty="0">
                <a:latin typeface="Sitka Text" panose="02000505000000020004" pitchFamily="2" charset="0"/>
              </a:rPr>
              <a:t>АВТОМОБИЛЬНОГО ТРАНСПОРТА И </a:t>
            </a:r>
            <a:br>
              <a:rPr lang="ru-RU" sz="4000" kern="1200" dirty="0">
                <a:latin typeface="Sitka Text" panose="02000505000000020004" pitchFamily="2" charset="0"/>
              </a:rPr>
            </a:br>
            <a:r>
              <a:rPr lang="ru-RU" sz="4000" kern="1200" dirty="0">
                <a:latin typeface="Sitka Text" panose="02000505000000020004" pitchFamily="2" charset="0"/>
              </a:rPr>
              <a:t>АГРОТЕХНОЛОГИЙ </a:t>
            </a:r>
            <a:br>
              <a:rPr lang="ru-RU" sz="4000" kern="1200" dirty="0">
                <a:latin typeface="Sitka Text" panose="02000505000000020004" pitchFamily="2" charset="0"/>
              </a:rPr>
            </a:br>
            <a:endParaRPr lang="ru-RU" sz="4000" kern="1200" dirty="0">
              <a:latin typeface="Sitka Text" panose="0200050500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290C625-3305-432F-847E-C7DB297B62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4" y="99970"/>
            <a:ext cx="1378392" cy="1361630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81015C7B-AB91-4830-8442-5C4480414367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833714" y="5626776"/>
            <a:ext cx="83058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/>
            <a:r>
              <a:rPr lang="ru-RU" sz="4000" u="sng" kern="1200" dirty="0">
                <a:solidFill>
                  <a:srgbClr val="FFED3F"/>
                </a:solidFill>
                <a:latin typeface="Sitka Text" panose="02000505000000020004" pitchFamily="2" charset="0"/>
              </a:rPr>
              <a:t>Сделай правильный выбор!</a:t>
            </a:r>
          </a:p>
        </p:txBody>
      </p:sp>
      <p:pic>
        <p:nvPicPr>
          <p:cNvPr id="11" name="Picture 5" descr="F:\фото\Землеустройство\image-22-05-14-15-39-17.jpeg">
            <a:extLst>
              <a:ext uri="{FF2B5EF4-FFF2-40B4-BE49-F238E27FC236}">
                <a16:creationId xmlns="" xmlns:a16="http://schemas.microsoft.com/office/drawing/2014/main" id="{5AA10A73-61C9-4926-9B99-EB6B80AB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97" y="65198"/>
            <a:ext cx="1905000" cy="2641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:\фото\Петухова практика\DSC03263.JPG">
            <a:extLst>
              <a:ext uri="{FF2B5EF4-FFF2-40B4-BE49-F238E27FC236}">
                <a16:creationId xmlns="" xmlns:a16="http://schemas.microsoft.com/office/drawing/2014/main" id="{43E411C4-CCF1-4369-A278-C405DB3C9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696" y="3815689"/>
            <a:ext cx="2869223" cy="21275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6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F:\Фото на буклет\20170214_133514.jpg">
            <a:extLst>
              <a:ext uri="{FF2B5EF4-FFF2-40B4-BE49-F238E27FC236}">
                <a16:creationId xmlns="" xmlns:a16="http://schemas.microsoft.com/office/drawing/2014/main" id="{457B6738-4AB4-41A6-9591-701C0661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7" y="160185"/>
            <a:ext cx="1727886" cy="2602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C:\Users\Admin\AppData\Local\Temp\7zO8D68CCDA\VyIYV1r13DQ.jpg">
            <a:extLst>
              <a:ext uri="{FF2B5EF4-FFF2-40B4-BE49-F238E27FC236}">
                <a16:creationId xmlns="" xmlns:a16="http://schemas.microsoft.com/office/drawing/2014/main" id="{B1E46733-5735-480A-8786-CF6FC7511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" b="31429"/>
          <a:stretch/>
        </p:blipFill>
        <p:spPr bwMode="auto">
          <a:xfrm>
            <a:off x="3200400" y="3889542"/>
            <a:ext cx="2095500" cy="2171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F:\фото\Флористика Лиля\IMAG5369.jpg">
            <a:extLst>
              <a:ext uri="{FF2B5EF4-FFF2-40B4-BE49-F238E27FC236}">
                <a16:creationId xmlns="" xmlns:a16="http://schemas.microsoft.com/office/drawing/2014/main" id="{60B2DCCD-8A72-465C-8763-D1CF04EB8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" y="3889542"/>
            <a:ext cx="2598728" cy="1873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LeftDown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5"/>
            <a:ext cx="1411958" cy="142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320565"/>
      </p:ext>
    </p:extLst>
  </p:cSld>
  <p:clrMapOvr>
    <a:masterClrMapping/>
  </p:clrMapOvr>
  <p:transition spd="slow" advTm="1057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39965 0.0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BBF20B0-CF22-4D27-B792-630AB2BAE80B}"/>
              </a:ext>
            </a:extLst>
          </p:cNvPr>
          <p:cNvSpPr/>
          <p:nvPr/>
        </p:nvSpPr>
        <p:spPr>
          <a:xfrm>
            <a:off x="0" y="212037"/>
            <a:ext cx="91440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>
                <a:ln w="0"/>
                <a:gradFill flip="none" rotWithShape="1">
                  <a:gsLst>
                    <a:gs pos="40000">
                      <a:srgbClr val="FFC000"/>
                    </a:gs>
                    <a:gs pos="63000">
                      <a:srgbClr val="FFFC4E"/>
                    </a:gs>
                  </a:gsLst>
                  <a:lin ang="16200000" scaled="1"/>
                  <a:tileRect/>
                </a:gradFill>
                <a:effectLst>
                  <a:glow>
                    <a:schemeClr val="accent4">
                      <a:lumMod val="50000"/>
                      <a:alpha val="41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Artifakt Element Heavy" panose="020B0B03050000020004" pitchFamily="34" charset="-52"/>
                <a:ea typeface="Artifakt Element Heavy" panose="020B0B03050000020004" pitchFamily="34" charset="-52"/>
                <a:cs typeface="HCR Dotum" panose="020B0604000101010101" pitchFamily="34" charset="-128"/>
              </a:rPr>
              <a:t>23.02.01 Организация </a:t>
            </a:r>
            <a:r>
              <a:rPr lang="ru-RU" sz="3600" b="1" dirty="0">
                <a:ln w="0"/>
                <a:gradFill flip="none" rotWithShape="1">
                  <a:gsLst>
                    <a:gs pos="40000">
                      <a:srgbClr val="FFC000"/>
                    </a:gs>
                    <a:gs pos="63000">
                      <a:srgbClr val="FFFC4E"/>
                    </a:gs>
                  </a:gsLst>
                  <a:lin ang="16200000" scaled="1"/>
                  <a:tileRect/>
                </a:gradFill>
                <a:effectLst>
                  <a:glow>
                    <a:schemeClr val="accent4">
                      <a:lumMod val="50000"/>
                      <a:alpha val="41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Artifakt Element Heavy" panose="020B0B03050000020004" pitchFamily="34" charset="-52"/>
                <a:ea typeface="Artifakt Element Heavy" panose="020B0B03050000020004" pitchFamily="34" charset="-52"/>
                <a:cs typeface="HCR Dotum" panose="020B0604000101010101" pitchFamily="34" charset="-128"/>
              </a:rPr>
              <a:t>перевозок и управление на </a:t>
            </a:r>
            <a:r>
              <a:rPr lang="ru-RU" sz="3600" b="1" dirty="0" smtClean="0">
                <a:ln w="0"/>
                <a:gradFill flip="none" rotWithShape="1">
                  <a:gsLst>
                    <a:gs pos="40000">
                      <a:srgbClr val="FFC000"/>
                    </a:gs>
                    <a:gs pos="63000">
                      <a:srgbClr val="FFFC4E"/>
                    </a:gs>
                  </a:gsLst>
                  <a:lin ang="16200000" scaled="1"/>
                  <a:tileRect/>
                </a:gradFill>
                <a:effectLst>
                  <a:glow>
                    <a:schemeClr val="accent4">
                      <a:lumMod val="50000"/>
                      <a:alpha val="41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Artifakt Element Heavy" panose="020B0B03050000020004" pitchFamily="34" charset="-52"/>
                <a:ea typeface="Artifakt Element Heavy" panose="020B0B03050000020004" pitchFamily="34" charset="-52"/>
                <a:cs typeface="HCR Dotum" panose="020B0604000101010101" pitchFamily="34" charset="-128"/>
              </a:rPr>
              <a:t>транспорте (по видам)</a:t>
            </a:r>
            <a:endParaRPr lang="ru-RU" sz="3600" b="1" dirty="0">
              <a:ln w="0"/>
              <a:gradFill flip="none" rotWithShape="1">
                <a:gsLst>
                  <a:gs pos="40000">
                    <a:srgbClr val="FFC000"/>
                  </a:gs>
                  <a:gs pos="63000">
                    <a:srgbClr val="FFFC4E"/>
                  </a:gs>
                </a:gsLst>
                <a:lin ang="16200000" scaled="1"/>
                <a:tileRect/>
              </a:gradFill>
              <a:effectLst>
                <a:glow>
                  <a:schemeClr val="accent4">
                    <a:lumMod val="50000"/>
                    <a:alpha val="41000"/>
                  </a:schemeClr>
                </a:glow>
                <a:outerShdw blurRad="50800" dist="38100" dir="5400000" algn="t" rotWithShape="0">
                  <a:prstClr val="black"/>
                </a:outerShdw>
              </a:effectLst>
              <a:latin typeface="Artifakt Element Heavy" panose="020B0B03050000020004" pitchFamily="34" charset="-52"/>
              <a:ea typeface="Artifakt Element Heavy" panose="020B0B03050000020004" pitchFamily="34" charset="-52"/>
              <a:cs typeface="HCR Dotum" panose="020B0604000101010101" pitchFamily="34" charset="-128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167BB4E-4F54-4CFB-B758-AF85BE46D7BC}"/>
              </a:ext>
            </a:extLst>
          </p:cNvPr>
          <p:cNvSpPr/>
          <p:nvPr/>
        </p:nvSpPr>
        <p:spPr>
          <a:xfrm>
            <a:off x="952500" y="2278787"/>
            <a:ext cx="7239000" cy="4924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Квалификация специалиста: </a:t>
            </a:r>
          </a:p>
          <a:p>
            <a:pPr>
              <a:defRPr/>
            </a:pPr>
            <a:r>
              <a:rPr lang="ru-RU" sz="6000" b="1" i="1" dirty="0">
                <a:solidFill>
                  <a:srgbClr val="1313CB"/>
                </a:solidFill>
                <a:latin typeface="Arial" charset="0"/>
              </a:rPr>
              <a:t>   </a:t>
            </a:r>
            <a:r>
              <a:rPr lang="ru-RU" sz="5400" b="1" i="1" dirty="0">
                <a:solidFill>
                  <a:srgbClr val="1313CB"/>
                </a:solidFill>
                <a:latin typeface="Arial" charset="0"/>
              </a:rPr>
              <a:t>ТЕХНИК</a:t>
            </a:r>
            <a:endParaRPr lang="ru-RU" sz="6000" b="1" dirty="0">
              <a:solidFill>
                <a:srgbClr val="1313CB"/>
              </a:solidFill>
              <a:latin typeface="Arial" charset="0"/>
            </a:endParaRP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обучения на базе 11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 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2 года 10 месяцев, 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обучения на базе 9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 3 года 10 </a:t>
            </a:r>
            <a:r>
              <a:rPr lang="ru-RU" sz="1900" i="1" dirty="0" smtClean="0">
                <a:solidFill>
                  <a:srgbClr val="1313CB"/>
                </a:solidFill>
                <a:latin typeface="Arial" charset="0"/>
              </a:rPr>
              <a:t>месяцев</a:t>
            </a:r>
          </a:p>
          <a:p>
            <a:pPr lvl="0">
              <a:defRPr/>
            </a:pPr>
            <a:endParaRPr lang="ru-RU" sz="1900" i="1" dirty="0">
              <a:solidFill>
                <a:srgbClr val="1313CB"/>
              </a:solidFill>
              <a:latin typeface="Arial" charset="0"/>
            </a:endParaRPr>
          </a:p>
          <a:p>
            <a:pPr lvl="0">
              <a:defRPr/>
            </a:pPr>
            <a:endParaRPr lang="ru-RU" sz="1900" i="1" dirty="0" smtClean="0">
              <a:solidFill>
                <a:srgbClr val="FFFFB7">
                  <a:lumMod val="75000"/>
                </a:srgbClr>
              </a:solidFill>
              <a:latin typeface="Arial" charset="0"/>
            </a:endParaRPr>
          </a:p>
          <a:p>
            <a:pPr lvl="0">
              <a:defRPr/>
            </a:pPr>
            <a:r>
              <a:rPr lang="ru-RU" sz="1900" i="1" dirty="0" smtClean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</a:t>
            </a: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обучения на базе 11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 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3 года 10 месяцев, 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обучения на базе 9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 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4 года 10 месяцев.</a:t>
            </a:r>
          </a:p>
          <a:p>
            <a:pPr>
              <a:defRPr/>
            </a:pPr>
            <a:endParaRPr lang="ru-RU" sz="4000" b="1" dirty="0">
              <a:solidFill>
                <a:srgbClr val="1313CB"/>
              </a:solidFill>
              <a:latin typeface="Arial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072481C-AC14-4E40-975B-0A6FDE52A52A}"/>
              </a:ext>
            </a:extLst>
          </p:cNvPr>
          <p:cNvSpPr/>
          <p:nvPr/>
        </p:nvSpPr>
        <p:spPr>
          <a:xfrm>
            <a:off x="381000" y="4724958"/>
            <a:ext cx="48069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заочная форма обучения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C32D273-3606-4AB2-8D0A-26C48508EF31}"/>
              </a:ext>
            </a:extLst>
          </p:cNvPr>
          <p:cNvSpPr/>
          <p:nvPr/>
        </p:nvSpPr>
        <p:spPr>
          <a:xfrm>
            <a:off x="800101" y="1788844"/>
            <a:ext cx="78120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cap="all" dirty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Очная форма </a:t>
            </a:r>
            <a:r>
              <a:rPr lang="ru-RU" sz="2400" b="1" i="1" cap="all" dirty="0" smtClean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обучения</a:t>
            </a:r>
            <a:endParaRPr lang="ru-RU" sz="2400" b="1" i="1" cap="all" dirty="0">
              <a:solidFill>
                <a:srgbClr val="A250A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pic>
        <p:nvPicPr>
          <p:cNvPr id="15367" name="Picture 9" descr="Методическая работа">
            <a:extLst>
              <a:ext uri="{FF2B5EF4-FFF2-40B4-BE49-F238E27FC236}">
                <a16:creationId xmlns="" xmlns:a16="http://schemas.microsoft.com/office/drawing/2014/main" id="{331D6C56-F5E8-46C6-A8E5-D848B683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18" y="2019825"/>
            <a:ext cx="3681428" cy="466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0531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FF2C2BB-FE67-4AB6-952E-E12E96A78307}"/>
              </a:ext>
            </a:extLst>
          </p:cNvPr>
          <p:cNvSpPr/>
          <p:nvPr/>
        </p:nvSpPr>
        <p:spPr>
          <a:xfrm>
            <a:off x="0" y="308919"/>
            <a:ext cx="91440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>
                <a:ln w="0"/>
                <a:gradFill flip="none" rotWithShape="1">
                  <a:gsLst>
                    <a:gs pos="40000">
                      <a:srgbClr val="FFC000"/>
                    </a:gs>
                    <a:gs pos="63000">
                      <a:srgbClr val="FFFC4E"/>
                    </a:gs>
                  </a:gsLst>
                  <a:lin ang="16200000" scaled="1"/>
                  <a:tileRect/>
                </a:gradFill>
                <a:effectLst>
                  <a:glow>
                    <a:schemeClr val="accent4">
                      <a:lumMod val="50000"/>
                      <a:alpha val="41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Artifakt Element Heavy" panose="020B0B03050000020004" pitchFamily="34" charset="-52"/>
                <a:ea typeface="Artifakt Element Heavy" panose="020B0B03050000020004" pitchFamily="34" charset="-52"/>
                <a:cs typeface="HCR Dotum" panose="020B0604000101010101" pitchFamily="34" charset="-128"/>
              </a:rPr>
              <a:t>23.02.07 Техническое </a:t>
            </a:r>
            <a:r>
              <a:rPr lang="ru-RU" sz="3600" b="1" dirty="0">
                <a:ln w="0"/>
                <a:gradFill flip="none" rotWithShape="1">
                  <a:gsLst>
                    <a:gs pos="40000">
                      <a:srgbClr val="FFC000"/>
                    </a:gs>
                    <a:gs pos="63000">
                      <a:srgbClr val="FFFC4E"/>
                    </a:gs>
                  </a:gsLst>
                  <a:lin ang="16200000" scaled="1"/>
                  <a:tileRect/>
                </a:gradFill>
                <a:effectLst>
                  <a:glow>
                    <a:schemeClr val="accent4">
                      <a:lumMod val="50000"/>
                      <a:alpha val="41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Artifakt Element Heavy" panose="020B0B03050000020004" pitchFamily="34" charset="-52"/>
                <a:ea typeface="Artifakt Element Heavy" panose="020B0B03050000020004" pitchFamily="34" charset="-52"/>
                <a:cs typeface="HCR Dotum" panose="020B0604000101010101" pitchFamily="34" charset="-128"/>
              </a:rPr>
              <a:t>обслуживание и ремонт </a:t>
            </a:r>
            <a:r>
              <a:rPr lang="ru-RU" sz="3600" b="1" dirty="0" smtClean="0">
                <a:ln w="0"/>
                <a:gradFill flip="none" rotWithShape="1">
                  <a:gsLst>
                    <a:gs pos="40000">
                      <a:srgbClr val="FFC000"/>
                    </a:gs>
                    <a:gs pos="63000">
                      <a:srgbClr val="FFFC4E"/>
                    </a:gs>
                  </a:gsLst>
                  <a:lin ang="16200000" scaled="1"/>
                  <a:tileRect/>
                </a:gradFill>
                <a:effectLst>
                  <a:glow>
                    <a:schemeClr val="accent4">
                      <a:lumMod val="50000"/>
                      <a:alpha val="41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Artifakt Element Heavy" panose="020B0B03050000020004" pitchFamily="34" charset="-52"/>
                <a:ea typeface="Artifakt Element Heavy" panose="020B0B03050000020004" pitchFamily="34" charset="-52"/>
                <a:cs typeface="HCR Dotum" panose="020B0604000101010101" pitchFamily="34" charset="-128"/>
              </a:rPr>
              <a:t>автотранспортных средств</a:t>
            </a:r>
            <a:endParaRPr lang="ru-RU" sz="3600" b="1" dirty="0">
              <a:ln w="0"/>
              <a:gradFill flip="none" rotWithShape="1">
                <a:gsLst>
                  <a:gs pos="40000">
                    <a:srgbClr val="FFC000"/>
                  </a:gs>
                  <a:gs pos="63000">
                    <a:srgbClr val="FFFC4E"/>
                  </a:gs>
                </a:gsLst>
                <a:lin ang="16200000" scaled="1"/>
                <a:tileRect/>
              </a:gradFill>
              <a:effectLst>
                <a:glow>
                  <a:schemeClr val="accent4">
                    <a:lumMod val="50000"/>
                    <a:alpha val="41000"/>
                  </a:schemeClr>
                </a:glow>
                <a:outerShdw blurRad="50800" dist="38100" dir="5400000" algn="t" rotWithShape="0">
                  <a:prstClr val="black"/>
                </a:outerShdw>
              </a:effectLst>
              <a:latin typeface="Artifakt Element Heavy" panose="020B0B03050000020004" pitchFamily="34" charset="-52"/>
              <a:ea typeface="Artifakt Element Heavy" panose="020B0B03050000020004" pitchFamily="34" charset="-52"/>
              <a:cs typeface="HCR Dotum" panose="020B0604000101010101" pitchFamily="34" charset="-128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1AB4D34-3747-46D5-97AA-7E0490DA953D}"/>
              </a:ext>
            </a:extLst>
          </p:cNvPr>
          <p:cNvSpPr/>
          <p:nvPr/>
        </p:nvSpPr>
        <p:spPr>
          <a:xfrm>
            <a:off x="952500" y="2215217"/>
            <a:ext cx="6400800" cy="2754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Квалификация специалиста: </a:t>
            </a:r>
          </a:p>
          <a:p>
            <a:pPr>
              <a:defRPr/>
            </a:pPr>
            <a:r>
              <a:rPr lang="ru-RU" sz="5400" b="1" i="1" dirty="0">
                <a:solidFill>
                  <a:srgbClr val="1313CB"/>
                </a:solidFill>
                <a:latin typeface="Arial" charset="0"/>
              </a:rPr>
              <a:t>   ТЕХНИК</a:t>
            </a:r>
            <a:endParaRPr lang="ru-RU" sz="5400" b="1" dirty="0">
              <a:solidFill>
                <a:srgbClr val="1313CB"/>
              </a:solidFill>
              <a:latin typeface="Arial" charset="0"/>
            </a:endParaRPr>
          </a:p>
          <a:p>
            <a:pPr>
              <a:defRPr/>
            </a:pPr>
            <a:r>
              <a:rPr lang="ru-RU" sz="19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Срок обучения на базе 11 классов –</a:t>
            </a:r>
          </a:p>
          <a:p>
            <a:pPr>
              <a:defRPr/>
            </a:pPr>
            <a:r>
              <a:rPr lang="ru-RU" sz="19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2 года 10 месяцев, </a:t>
            </a:r>
          </a:p>
          <a:p>
            <a:pPr>
              <a:defRPr/>
            </a:pPr>
            <a:r>
              <a:rPr lang="ru-RU" sz="19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Срок обучения на базе 9 классов –</a:t>
            </a:r>
          </a:p>
          <a:p>
            <a:pPr>
              <a:defRPr/>
            </a:pP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 3 года 10 </a:t>
            </a:r>
            <a:r>
              <a:rPr lang="ru-RU" sz="1900" i="1" dirty="0" smtClean="0">
                <a:solidFill>
                  <a:srgbClr val="1313CB"/>
                </a:solidFill>
                <a:latin typeface="Arial" charset="0"/>
              </a:rPr>
              <a:t>месяцев</a:t>
            </a:r>
          </a:p>
          <a:p>
            <a:pPr>
              <a:defRPr/>
            </a:pPr>
            <a:endParaRPr lang="ru-RU" sz="1900" i="1" dirty="0">
              <a:solidFill>
                <a:srgbClr val="1313CB"/>
              </a:solidFill>
              <a:latin typeface="Arial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75B677E-95A3-4AF4-91F1-6402E1042568}"/>
              </a:ext>
            </a:extLst>
          </p:cNvPr>
          <p:cNvSpPr/>
          <p:nvPr/>
        </p:nvSpPr>
        <p:spPr>
          <a:xfrm>
            <a:off x="762000" y="4648200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cap="all" dirty="0">
                <a:solidFill>
                  <a:srgbClr val="FF0000"/>
                </a:solidFill>
                <a:latin typeface="Arial" charset="0"/>
              </a:rPr>
              <a:t> </a:t>
            </a:r>
            <a:endParaRPr lang="ru-RU" sz="2400" b="1" i="1" cap="all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r>
              <a:rPr lang="ru-RU" sz="2400" b="1" i="1" cap="all" dirty="0" smtClean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заочная </a:t>
            </a:r>
            <a:r>
              <a:rPr lang="ru-RU" sz="2400" b="1" i="1" cap="all" dirty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форма обучения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92C8041-FE09-402F-870A-8A55F8BCFFB4}"/>
              </a:ext>
            </a:extLst>
          </p:cNvPr>
          <p:cNvSpPr/>
          <p:nvPr/>
        </p:nvSpPr>
        <p:spPr>
          <a:xfrm>
            <a:off x="862914" y="1826418"/>
            <a:ext cx="78120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cap="all" dirty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Очная форма обучения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A968EB3-052B-42F2-AA21-3560FABDEAE3}"/>
              </a:ext>
            </a:extLst>
          </p:cNvPr>
          <p:cNvSpPr/>
          <p:nvPr/>
        </p:nvSpPr>
        <p:spPr>
          <a:xfrm>
            <a:off x="1143000" y="5181600"/>
            <a:ext cx="48006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900" i="1" dirty="0" smtClean="0">
              <a:solidFill>
                <a:srgbClr val="FFFFB7">
                  <a:lumMod val="75000"/>
                </a:srgbClr>
              </a:solidFill>
              <a:latin typeface="Arial" charset="0"/>
            </a:endParaRPr>
          </a:p>
          <a:p>
            <a:pPr>
              <a:defRPr/>
            </a:pPr>
            <a:r>
              <a:rPr lang="ru-RU" sz="1900" i="1" dirty="0" smtClean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</a:t>
            </a: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обучения на базе 11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 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3 года 10 месяцев, 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обучения на базе 9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 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4 года 10 месяцев.</a:t>
            </a:r>
          </a:p>
          <a:p>
            <a:pPr lvl="0">
              <a:defRPr/>
            </a:pPr>
            <a:r>
              <a:rPr lang="ru-RU" sz="24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.</a:t>
            </a:r>
          </a:p>
        </p:txBody>
      </p:sp>
      <p:pic>
        <p:nvPicPr>
          <p:cNvPr id="14343" name="Picture 8" descr="C:\Users\Admin\AppData\Local\Temp\7zO8D66FCFB\Y7KBw87VIw4.jpg">
            <a:extLst>
              <a:ext uri="{FF2B5EF4-FFF2-40B4-BE49-F238E27FC236}">
                <a16:creationId xmlns="" xmlns:a16="http://schemas.microsoft.com/office/drawing/2014/main" id="{5B2E0736-E97D-4376-88BF-5101AE9B5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398"/>
            <a:ext cx="3351415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0531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BEB1939-0C43-4CFB-AABF-3E752AA71A6B}"/>
              </a:ext>
            </a:extLst>
          </p:cNvPr>
          <p:cNvSpPr/>
          <p:nvPr/>
        </p:nvSpPr>
        <p:spPr>
          <a:xfrm>
            <a:off x="0" y="107081"/>
            <a:ext cx="91440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dirty="0" smtClean="0">
                <a:ln w="0"/>
                <a:gradFill flip="none" rotWithShape="1">
                  <a:gsLst>
                    <a:gs pos="40000">
                      <a:srgbClr val="FFC000"/>
                    </a:gs>
                    <a:gs pos="63000">
                      <a:srgbClr val="FFFC4E"/>
                    </a:gs>
                  </a:gsLst>
                  <a:lin ang="16200000" scaled="1"/>
                  <a:tileRect/>
                </a:gradFill>
                <a:effectLst>
                  <a:glow>
                    <a:schemeClr val="accent4">
                      <a:lumMod val="50000"/>
                      <a:alpha val="41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Artifakt Element Heavy" panose="020B0B03050000020004" pitchFamily="34" charset="-52"/>
                <a:ea typeface="Artifakt Element Heavy" panose="020B0B03050000020004" pitchFamily="34" charset="-52"/>
                <a:cs typeface="HCR Dotum" panose="020B0604000101010101" pitchFamily="34" charset="-128"/>
              </a:rPr>
              <a:t>35.02.16 Эксплуатация </a:t>
            </a:r>
            <a:r>
              <a:rPr lang="ru-RU" sz="4000" b="1" dirty="0">
                <a:ln w="0"/>
                <a:gradFill flip="none" rotWithShape="1">
                  <a:gsLst>
                    <a:gs pos="40000">
                      <a:srgbClr val="FFC000"/>
                    </a:gs>
                    <a:gs pos="63000">
                      <a:srgbClr val="FFFC4E"/>
                    </a:gs>
                  </a:gsLst>
                  <a:lin ang="16200000" scaled="1"/>
                  <a:tileRect/>
                </a:gradFill>
                <a:effectLst>
                  <a:glow>
                    <a:schemeClr val="accent4">
                      <a:lumMod val="50000"/>
                      <a:alpha val="41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Artifakt Element Heavy" panose="020B0B03050000020004" pitchFamily="34" charset="-52"/>
                <a:ea typeface="Artifakt Element Heavy" panose="020B0B03050000020004" pitchFamily="34" charset="-52"/>
                <a:cs typeface="HCR Dotum" panose="020B0604000101010101" pitchFamily="34" charset="-128"/>
              </a:rPr>
              <a:t>и ремонт сельскохозяйственной техники и оборудования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FC6EEDF-801A-4A16-95D8-39DF157EFDB6}"/>
              </a:ext>
            </a:extLst>
          </p:cNvPr>
          <p:cNvSpPr/>
          <p:nvPr/>
        </p:nvSpPr>
        <p:spPr>
          <a:xfrm>
            <a:off x="838200" y="2201550"/>
            <a:ext cx="64008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Квалификация специалиста: </a:t>
            </a:r>
          </a:p>
          <a:p>
            <a:pPr>
              <a:defRPr/>
            </a:pPr>
            <a:r>
              <a:rPr lang="ru-RU" sz="4000" b="1" i="1" dirty="0" smtClean="0">
                <a:solidFill>
                  <a:srgbClr val="1313CB"/>
                </a:solidFill>
                <a:latin typeface="Arial" charset="0"/>
              </a:rPr>
              <a:t>ТЕХНИК-МЕХАНИК</a:t>
            </a:r>
            <a:endParaRPr lang="ru-RU" sz="4000" b="1" dirty="0">
              <a:solidFill>
                <a:srgbClr val="1313CB"/>
              </a:solidFill>
              <a:latin typeface="Arial" charset="0"/>
            </a:endParaRPr>
          </a:p>
          <a:p>
            <a:pPr>
              <a:defRPr/>
            </a:pPr>
            <a:endParaRPr lang="ru-RU" sz="1900" i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ru-RU" sz="19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Срок </a:t>
            </a:r>
            <a:r>
              <a:rPr lang="ru-RU" sz="19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обучения на базе 11 классов </a:t>
            </a:r>
            <a:r>
              <a:rPr lang="ru-RU" sz="19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–</a:t>
            </a:r>
          </a:p>
          <a:p>
            <a:pPr>
              <a:defRPr/>
            </a:pPr>
            <a:r>
              <a:rPr lang="ru-RU" sz="1900" i="1" dirty="0" smtClean="0">
                <a:solidFill>
                  <a:srgbClr val="1313CB"/>
                </a:solidFill>
                <a:latin typeface="Arial" charset="0"/>
              </a:rPr>
              <a:t> 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2 года 10 месяцев, </a:t>
            </a:r>
            <a:endParaRPr lang="ru-RU" sz="1900" i="1" dirty="0" smtClean="0">
              <a:solidFill>
                <a:srgbClr val="1313CB"/>
              </a:solidFill>
              <a:latin typeface="Arial" charset="0"/>
            </a:endParaRPr>
          </a:p>
          <a:p>
            <a:pPr>
              <a:defRPr/>
            </a:pPr>
            <a:r>
              <a:rPr lang="ru-RU" sz="19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Срок обучения на базе </a:t>
            </a:r>
            <a:r>
              <a:rPr lang="ru-RU" sz="19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9 </a:t>
            </a:r>
            <a:r>
              <a:rPr lang="ru-RU" sz="19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классов –</a:t>
            </a:r>
          </a:p>
          <a:p>
            <a:pPr>
              <a:defRPr/>
            </a:pP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 </a:t>
            </a:r>
            <a:r>
              <a:rPr lang="ru-RU" sz="1900" i="1" dirty="0" smtClean="0">
                <a:solidFill>
                  <a:srgbClr val="1313CB"/>
                </a:solidFill>
                <a:latin typeface="Arial" charset="0"/>
              </a:rPr>
              <a:t>3 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года 10 </a:t>
            </a:r>
            <a:r>
              <a:rPr lang="ru-RU" sz="1900" i="1" dirty="0" smtClean="0">
                <a:solidFill>
                  <a:srgbClr val="1313CB"/>
                </a:solidFill>
                <a:latin typeface="Arial" charset="0"/>
              </a:rPr>
              <a:t>месяцев</a:t>
            </a:r>
          </a:p>
          <a:p>
            <a:pPr>
              <a:defRPr/>
            </a:pPr>
            <a:endParaRPr lang="ru-RU" sz="2400" i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1900" i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ru-RU" sz="19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Срок обучения на базе 11 классов –</a:t>
            </a:r>
          </a:p>
          <a:p>
            <a:pPr>
              <a:defRPr/>
            </a:pPr>
            <a:r>
              <a:rPr lang="ru-RU" sz="19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900" i="1" dirty="0" smtClean="0">
                <a:solidFill>
                  <a:srgbClr val="1313CB"/>
                </a:solidFill>
                <a:latin typeface="Arial" charset="0"/>
              </a:rPr>
              <a:t>3 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года 10 месяцев, </a:t>
            </a:r>
          </a:p>
          <a:p>
            <a:pPr>
              <a:defRPr/>
            </a:pPr>
            <a:r>
              <a:rPr lang="ru-RU" sz="19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Срок обучения на базе 9 классов –</a:t>
            </a:r>
          </a:p>
          <a:p>
            <a:pPr>
              <a:defRPr/>
            </a:pPr>
            <a:r>
              <a:rPr lang="ru-RU" sz="19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900" i="1" dirty="0" smtClean="0">
                <a:solidFill>
                  <a:srgbClr val="1313CB"/>
                </a:solidFill>
                <a:latin typeface="Arial" charset="0"/>
              </a:rPr>
              <a:t>4 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года 10 </a:t>
            </a:r>
            <a:r>
              <a:rPr lang="ru-RU" sz="1900" i="1" dirty="0" smtClean="0">
                <a:solidFill>
                  <a:srgbClr val="1313CB"/>
                </a:solidFill>
                <a:latin typeface="Arial" charset="0"/>
              </a:rPr>
              <a:t>месяцев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.</a:t>
            </a:r>
          </a:p>
          <a:p>
            <a:pPr>
              <a:defRPr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400" i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7A6BCB0-7C49-4402-A42B-8F09145F123C}"/>
              </a:ext>
            </a:extLst>
          </p:cNvPr>
          <p:cNvSpPr/>
          <p:nvPr/>
        </p:nvSpPr>
        <p:spPr>
          <a:xfrm>
            <a:off x="914400" y="4800600"/>
            <a:ext cx="5661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cap="all" dirty="0">
                <a:solidFill>
                  <a:srgbClr val="A250A0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</a:effectLst>
                <a:latin typeface="Arial" charset="0"/>
              </a:rPr>
              <a:t>заочная форма обучения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3B31502-8ECD-4570-A72A-5AF61BF0CC82}"/>
              </a:ext>
            </a:extLst>
          </p:cNvPr>
          <p:cNvSpPr/>
          <p:nvPr/>
        </p:nvSpPr>
        <p:spPr>
          <a:xfrm>
            <a:off x="801130" y="1811149"/>
            <a:ext cx="78120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cap="all" dirty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Очная форма </a:t>
            </a:r>
            <a:r>
              <a:rPr lang="ru-RU" sz="2400" b="1" i="1" cap="all" dirty="0" smtClean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обучения</a:t>
            </a:r>
            <a:endParaRPr lang="ru-RU" sz="2400" i="1" dirty="0">
              <a:solidFill>
                <a:srgbClr val="A250A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pic>
        <p:nvPicPr>
          <p:cNvPr id="13319" name="Picture 2" descr="D:\фото колледж 2018- 2019\Фото на буклет\МСХ.JPG">
            <a:extLst>
              <a:ext uri="{FF2B5EF4-FFF2-40B4-BE49-F238E27FC236}">
                <a16:creationId xmlns="" xmlns:a16="http://schemas.microsoft.com/office/drawing/2014/main" id="{8D22FE9B-1F65-4284-9458-3D0752CEB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74" y="2201550"/>
            <a:ext cx="3462226" cy="4533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0531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BBF20B0-CF22-4D27-B792-630AB2BAE80B}"/>
              </a:ext>
            </a:extLst>
          </p:cNvPr>
          <p:cNvSpPr/>
          <p:nvPr/>
        </p:nvSpPr>
        <p:spPr>
          <a:xfrm>
            <a:off x="0" y="212037"/>
            <a:ext cx="91440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smtClean="0">
                <a:ln w="0"/>
                <a:gradFill flip="none" rotWithShape="1">
                  <a:gsLst>
                    <a:gs pos="40000">
                      <a:srgbClr val="FFC000"/>
                    </a:gs>
                    <a:gs pos="63000">
                      <a:srgbClr val="FFFC4E"/>
                    </a:gs>
                  </a:gsLst>
                  <a:lin ang="16200000" scaled="1"/>
                  <a:tileRect/>
                </a:gradFill>
                <a:effectLst>
                  <a:glow>
                    <a:schemeClr val="accent4">
                      <a:lumMod val="50000"/>
                      <a:alpha val="41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Artifakt Element Heavy" panose="020B0B03050000020004" pitchFamily="34" charset="-52"/>
                <a:ea typeface="Artifakt Element Heavy" panose="020B0B03050000020004" pitchFamily="34" charset="-52"/>
                <a:cs typeface="HCR Dotum" panose="020B0604000101010101" pitchFamily="34" charset="-128"/>
              </a:rPr>
              <a:t>36.02.01 Ветеринария</a:t>
            </a:r>
            <a:endParaRPr lang="ru-RU" sz="4800" b="1" dirty="0">
              <a:ln w="0"/>
              <a:gradFill flip="none" rotWithShape="1">
                <a:gsLst>
                  <a:gs pos="40000">
                    <a:srgbClr val="FFC000"/>
                  </a:gs>
                  <a:gs pos="63000">
                    <a:srgbClr val="FFFC4E"/>
                  </a:gs>
                </a:gsLst>
                <a:lin ang="16200000" scaled="1"/>
                <a:tileRect/>
              </a:gradFill>
              <a:effectLst>
                <a:glow>
                  <a:schemeClr val="accent4">
                    <a:lumMod val="50000"/>
                    <a:alpha val="41000"/>
                  </a:schemeClr>
                </a:glow>
                <a:outerShdw blurRad="50800" dist="38100" dir="5400000" algn="t" rotWithShape="0">
                  <a:prstClr val="black"/>
                </a:outerShdw>
              </a:effectLst>
              <a:latin typeface="Artifakt Element Heavy" panose="020B0B03050000020004" pitchFamily="34" charset="-52"/>
              <a:ea typeface="Artifakt Element Heavy" panose="020B0B03050000020004" pitchFamily="34" charset="-52"/>
              <a:cs typeface="HCR Dotum" panose="020B0604000101010101" pitchFamily="34" charset="-128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167BB4E-4F54-4CFB-B758-AF85BE46D7BC}"/>
              </a:ext>
            </a:extLst>
          </p:cNvPr>
          <p:cNvSpPr/>
          <p:nvPr/>
        </p:nvSpPr>
        <p:spPr>
          <a:xfrm>
            <a:off x="800100" y="2278787"/>
            <a:ext cx="739139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Квалификация специалиста: </a:t>
            </a:r>
            <a:endParaRPr lang="ru-RU" sz="2400" i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400" i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ru-RU" sz="4100" b="1" i="1" dirty="0" smtClean="0">
                <a:solidFill>
                  <a:srgbClr val="1313CB"/>
                </a:solidFill>
                <a:latin typeface="Arial" charset="0"/>
              </a:rPr>
              <a:t>ВЕТЕРИНАРНЫЙ ФЕЛЬДШЕР</a:t>
            </a:r>
          </a:p>
          <a:p>
            <a:pPr>
              <a:defRPr/>
            </a:pPr>
            <a:endParaRPr lang="ru-RU" sz="2000" b="1" i="1" dirty="0" smtClean="0">
              <a:solidFill>
                <a:srgbClr val="1313CB"/>
              </a:solidFill>
              <a:latin typeface="Arial" charset="0"/>
            </a:endParaRPr>
          </a:p>
          <a:p>
            <a:pPr>
              <a:defRPr/>
            </a:pPr>
            <a:endParaRPr lang="ru-RU" sz="1200" b="1" dirty="0">
              <a:solidFill>
                <a:srgbClr val="1313CB"/>
              </a:solidFill>
              <a:latin typeface="Arial" charset="0"/>
            </a:endParaRPr>
          </a:p>
          <a:p>
            <a:pPr lvl="0">
              <a:defRPr/>
            </a:pPr>
            <a:r>
              <a:rPr lang="ru-RU" sz="2000" i="1" dirty="0" smtClean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</a:t>
            </a:r>
            <a:r>
              <a:rPr lang="ru-RU" sz="20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обучения на базе 9 классов –</a:t>
            </a:r>
          </a:p>
          <a:p>
            <a:pPr lvl="0">
              <a:defRPr/>
            </a:pPr>
            <a:r>
              <a:rPr lang="ru-RU" sz="2000" i="1" dirty="0">
                <a:solidFill>
                  <a:srgbClr val="1313CB"/>
                </a:solidFill>
                <a:latin typeface="Arial" charset="0"/>
              </a:rPr>
              <a:t> </a:t>
            </a:r>
            <a:r>
              <a:rPr lang="ru-RU" sz="2000" i="1" dirty="0" smtClean="0">
                <a:solidFill>
                  <a:srgbClr val="1313CB"/>
                </a:solidFill>
                <a:latin typeface="Arial" charset="0"/>
              </a:rPr>
              <a:t>3 </a:t>
            </a:r>
            <a:r>
              <a:rPr lang="ru-RU" sz="2000" i="1" dirty="0">
                <a:solidFill>
                  <a:srgbClr val="1313CB"/>
                </a:solidFill>
                <a:latin typeface="Arial" charset="0"/>
              </a:rPr>
              <a:t>года 10 </a:t>
            </a:r>
            <a:r>
              <a:rPr lang="ru-RU" sz="2000" i="1" dirty="0" smtClean="0">
                <a:solidFill>
                  <a:srgbClr val="1313CB"/>
                </a:solidFill>
                <a:latin typeface="Arial" charset="0"/>
              </a:rPr>
              <a:t>месяцев</a:t>
            </a:r>
          </a:p>
          <a:p>
            <a:pPr lvl="0">
              <a:defRPr/>
            </a:pPr>
            <a:endParaRPr lang="ru-RU" sz="1900" i="1" dirty="0">
              <a:solidFill>
                <a:srgbClr val="1313CB"/>
              </a:solidFill>
              <a:latin typeface="Arial" charset="0"/>
            </a:endParaRPr>
          </a:p>
          <a:p>
            <a:pPr lvl="0">
              <a:defRPr/>
            </a:pPr>
            <a:endParaRPr lang="ru-RU" sz="1900" i="1" dirty="0" smtClean="0">
              <a:solidFill>
                <a:srgbClr val="FFFFB7">
                  <a:lumMod val="75000"/>
                </a:srgbClr>
              </a:solidFill>
              <a:latin typeface="Arial" charset="0"/>
            </a:endParaRPr>
          </a:p>
          <a:p>
            <a:pPr>
              <a:defRPr/>
            </a:pPr>
            <a:endParaRPr lang="ru-RU" sz="4000" b="1" dirty="0">
              <a:solidFill>
                <a:srgbClr val="1313CB"/>
              </a:solidFill>
              <a:latin typeface="Arial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C32D273-3606-4AB2-8D0A-26C48508EF31}"/>
              </a:ext>
            </a:extLst>
          </p:cNvPr>
          <p:cNvSpPr/>
          <p:nvPr/>
        </p:nvSpPr>
        <p:spPr>
          <a:xfrm>
            <a:off x="800101" y="1788844"/>
            <a:ext cx="78120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cap="all" dirty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Очная форма </a:t>
            </a:r>
            <a:r>
              <a:rPr lang="ru-RU" sz="2400" b="1" i="1" cap="all" dirty="0" smtClean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обучения</a:t>
            </a:r>
            <a:endParaRPr lang="ru-RU" sz="2400" b="1" i="1" cap="all" dirty="0">
              <a:solidFill>
                <a:srgbClr val="A250A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50807"/>
            <a:ext cx="3733800" cy="460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7957741"/>
      </p:ext>
    </p:extLst>
  </p:cSld>
  <p:clrMapOvr>
    <a:masterClrMapping/>
  </p:clrMapOvr>
  <p:transition spd="slow" advTm="10531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829CD44-F1C0-43E8-B972-85528684BB1C}"/>
              </a:ext>
            </a:extLst>
          </p:cNvPr>
          <p:cNvSpPr/>
          <p:nvPr/>
        </p:nvSpPr>
        <p:spPr>
          <a:xfrm>
            <a:off x="-6178" y="605355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ln w="0"/>
                <a:gradFill flip="none" rotWithShape="1">
                  <a:gsLst>
                    <a:gs pos="40000">
                      <a:srgbClr val="FFC000"/>
                    </a:gs>
                    <a:gs pos="63000">
                      <a:srgbClr val="FFFC4E"/>
                    </a:gs>
                  </a:gsLst>
                  <a:lin ang="16200000" scaled="1"/>
                  <a:tileRect/>
                </a:gradFill>
                <a:effectLst>
                  <a:glow>
                    <a:schemeClr val="accent4">
                      <a:lumMod val="50000"/>
                      <a:alpha val="41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Artifakt Element Heavy" panose="020B0B03050000020004" pitchFamily="34" charset="-52"/>
                <a:ea typeface="Artifakt Element Heavy" panose="020B0B03050000020004" pitchFamily="34" charset="-52"/>
                <a:cs typeface="HCR Dotum" panose="020B0604000101010101" pitchFamily="34" charset="-128"/>
              </a:rPr>
              <a:t>38.02.01 Экономика </a:t>
            </a:r>
            <a:r>
              <a:rPr lang="ru-RU" sz="3200" b="1" dirty="0">
                <a:ln w="0"/>
                <a:gradFill flip="none" rotWithShape="1">
                  <a:gsLst>
                    <a:gs pos="40000">
                      <a:srgbClr val="FFC000"/>
                    </a:gs>
                    <a:gs pos="63000">
                      <a:srgbClr val="FFFC4E"/>
                    </a:gs>
                  </a:gsLst>
                  <a:lin ang="16200000" scaled="1"/>
                  <a:tileRect/>
                </a:gradFill>
                <a:effectLst>
                  <a:glow>
                    <a:schemeClr val="accent4">
                      <a:lumMod val="50000"/>
                      <a:alpha val="41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Artifakt Element Heavy" panose="020B0B03050000020004" pitchFamily="34" charset="-52"/>
                <a:ea typeface="Artifakt Element Heavy" panose="020B0B03050000020004" pitchFamily="34" charset="-52"/>
                <a:cs typeface="HCR Dotum" panose="020B0604000101010101" pitchFamily="34" charset="-128"/>
              </a:rPr>
              <a:t>и бухгалтерский </a:t>
            </a:r>
            <a:r>
              <a:rPr lang="ru-RU" sz="3200" b="1" dirty="0" smtClean="0">
                <a:ln w="0"/>
                <a:gradFill flip="none" rotWithShape="1">
                  <a:gsLst>
                    <a:gs pos="40000">
                      <a:srgbClr val="FFC000"/>
                    </a:gs>
                    <a:gs pos="63000">
                      <a:srgbClr val="FFFC4E"/>
                    </a:gs>
                  </a:gsLst>
                  <a:lin ang="16200000" scaled="1"/>
                  <a:tileRect/>
                </a:gradFill>
                <a:effectLst>
                  <a:glow>
                    <a:schemeClr val="accent4">
                      <a:lumMod val="50000"/>
                      <a:alpha val="41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Artifakt Element Heavy" panose="020B0B03050000020004" pitchFamily="34" charset="-52"/>
                <a:ea typeface="Artifakt Element Heavy" panose="020B0B03050000020004" pitchFamily="34" charset="-52"/>
                <a:cs typeface="HCR Dotum" panose="020B0604000101010101" pitchFamily="34" charset="-128"/>
              </a:rPr>
              <a:t>учёт (по отраслям)</a:t>
            </a:r>
            <a:endParaRPr lang="ru-RU" sz="3200" b="1" dirty="0">
              <a:ln w="0"/>
              <a:gradFill flip="none" rotWithShape="1">
                <a:gsLst>
                  <a:gs pos="40000">
                    <a:srgbClr val="FFC000"/>
                  </a:gs>
                  <a:gs pos="63000">
                    <a:srgbClr val="FFFC4E"/>
                  </a:gs>
                </a:gsLst>
                <a:lin ang="16200000" scaled="1"/>
                <a:tileRect/>
              </a:gradFill>
              <a:effectLst>
                <a:glow>
                  <a:schemeClr val="accent4">
                    <a:lumMod val="50000"/>
                    <a:alpha val="41000"/>
                  </a:schemeClr>
                </a:glow>
                <a:outerShdw blurRad="50800" dist="38100" dir="5400000" algn="t" rotWithShape="0">
                  <a:prstClr val="black"/>
                </a:outerShdw>
              </a:effectLst>
              <a:latin typeface="Artifakt Element Heavy" panose="020B0B03050000020004" pitchFamily="34" charset="-52"/>
              <a:ea typeface="Artifakt Element Heavy" panose="020B0B03050000020004" pitchFamily="34" charset="-52"/>
              <a:cs typeface="HCR Dotum" panose="020B0604000101010101" pitchFamily="34" charset="-128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6751971-E34B-41BC-BE75-EFB9F8D19250}"/>
              </a:ext>
            </a:extLst>
          </p:cNvPr>
          <p:cNvSpPr/>
          <p:nvPr/>
        </p:nvSpPr>
        <p:spPr>
          <a:xfrm>
            <a:off x="832022" y="2243931"/>
            <a:ext cx="65532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Квалификация специалиста: </a:t>
            </a:r>
          </a:p>
          <a:p>
            <a:pPr>
              <a:defRPr/>
            </a:pPr>
            <a:r>
              <a:rPr lang="ru-RU" sz="6000" b="1" i="1" dirty="0">
                <a:solidFill>
                  <a:srgbClr val="1313CB"/>
                </a:solidFill>
                <a:latin typeface="Arial" charset="0"/>
              </a:rPr>
              <a:t>бухгалтер</a:t>
            </a:r>
            <a:endParaRPr lang="ru-RU" sz="6000" b="1" dirty="0">
              <a:solidFill>
                <a:srgbClr val="1313CB"/>
              </a:solidFill>
              <a:latin typeface="Arial" charset="0"/>
            </a:endParaRP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обучения на базе 11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 </a:t>
            </a:r>
            <a:r>
              <a:rPr lang="ru-RU" sz="1900" i="1" dirty="0" smtClean="0">
                <a:solidFill>
                  <a:srgbClr val="1313CB"/>
                </a:solidFill>
                <a:latin typeface="Arial" charset="0"/>
              </a:rPr>
              <a:t>1 год 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10 месяцев, 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обучения на базе 9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 </a:t>
            </a:r>
            <a:r>
              <a:rPr lang="ru-RU" sz="1900" i="1" dirty="0" smtClean="0">
                <a:solidFill>
                  <a:srgbClr val="1313CB"/>
                </a:solidFill>
                <a:latin typeface="Arial" charset="0"/>
              </a:rPr>
              <a:t>2года 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10 месяцев</a:t>
            </a:r>
          </a:p>
        </p:txBody>
      </p:sp>
      <p:pic>
        <p:nvPicPr>
          <p:cNvPr id="13316" name="Picture 6" descr="бухгалтер">
            <a:extLst>
              <a:ext uri="{FF2B5EF4-FFF2-40B4-BE49-F238E27FC236}">
                <a16:creationId xmlns="" xmlns:a16="http://schemas.microsoft.com/office/drawing/2014/main" id="{B888AA21-692A-4BF2-BC5E-B7795192A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79" y="1740243"/>
            <a:ext cx="3788121" cy="496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76A1037-0ABB-49FB-A0F8-09673A72FF35}"/>
              </a:ext>
            </a:extLst>
          </p:cNvPr>
          <p:cNvSpPr/>
          <p:nvPr/>
        </p:nvSpPr>
        <p:spPr>
          <a:xfrm>
            <a:off x="298514" y="4648200"/>
            <a:ext cx="4806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cap="all" dirty="0" smtClean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            </a:t>
            </a:r>
          </a:p>
          <a:p>
            <a:pPr algn="ctr">
              <a:defRPr/>
            </a:pPr>
            <a:r>
              <a:rPr lang="ru-RU" sz="2400" b="1" i="1" cap="all" dirty="0" smtClean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заочная </a:t>
            </a:r>
            <a:r>
              <a:rPr lang="ru-RU" sz="2400" b="1" i="1" cap="all" dirty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форма обучения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EFF1598-F7FB-4987-82FB-2E51B0E492EB}"/>
              </a:ext>
            </a:extLst>
          </p:cNvPr>
          <p:cNvSpPr/>
          <p:nvPr/>
        </p:nvSpPr>
        <p:spPr>
          <a:xfrm>
            <a:off x="609600" y="1845646"/>
            <a:ext cx="4800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Очная форма обучения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2022" y="5110163"/>
            <a:ext cx="602597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sz="1900" i="1" dirty="0" smtClean="0">
              <a:solidFill>
                <a:srgbClr val="FFFFB7">
                  <a:lumMod val="75000"/>
                </a:srgbClr>
              </a:solidFill>
              <a:latin typeface="Arial" charset="0"/>
            </a:endParaRPr>
          </a:p>
          <a:p>
            <a:pPr lvl="0">
              <a:defRPr/>
            </a:pPr>
            <a:r>
              <a:rPr lang="ru-RU" sz="1900" i="1" dirty="0" smtClean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</a:t>
            </a: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обучения на базе 11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 </a:t>
            </a:r>
            <a:r>
              <a:rPr lang="ru-RU" sz="1900" i="1" dirty="0" smtClean="0">
                <a:solidFill>
                  <a:srgbClr val="1313CB"/>
                </a:solidFill>
                <a:latin typeface="Arial" charset="0"/>
              </a:rPr>
              <a:t>2 года 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10 месяцев, 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обучения на базе 9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 </a:t>
            </a:r>
            <a:r>
              <a:rPr lang="ru-RU" sz="1900" i="1" dirty="0" smtClean="0">
                <a:solidFill>
                  <a:srgbClr val="1313CB"/>
                </a:solidFill>
                <a:latin typeface="Arial" charset="0"/>
              </a:rPr>
              <a:t>3 года 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10 месяцев</a:t>
            </a:r>
          </a:p>
        </p:txBody>
      </p:sp>
    </p:spTree>
    <p:custDataLst>
      <p:tags r:id="rId1"/>
    </p:custDataLst>
  </p:cSld>
  <p:clrMapOvr>
    <a:masterClrMapping/>
  </p:clrMapOvr>
  <p:transition spd="slow" advTm="10203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563C29C-E939-4CDD-BDFB-C52F48C847DB}"/>
              </a:ext>
            </a:extLst>
          </p:cNvPr>
          <p:cNvSpPr/>
          <p:nvPr/>
        </p:nvSpPr>
        <p:spPr>
          <a:xfrm>
            <a:off x="0" y="215539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>
                <a:ln w="0"/>
                <a:gradFill flip="none" rotWithShape="1">
                  <a:gsLst>
                    <a:gs pos="40000">
                      <a:srgbClr val="FFC000"/>
                    </a:gs>
                    <a:gs pos="63000">
                      <a:srgbClr val="FFFC4E"/>
                    </a:gs>
                  </a:gsLst>
                  <a:lin ang="16200000" scaled="1"/>
                  <a:tileRect/>
                </a:gradFill>
                <a:effectLst>
                  <a:glow>
                    <a:schemeClr val="accent4">
                      <a:lumMod val="50000"/>
                      <a:alpha val="41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Artifakt Element Heavy" panose="020B0B03050000020004" pitchFamily="34" charset="-52"/>
                <a:ea typeface="Artifakt Element Heavy" panose="020B0B03050000020004" pitchFamily="34" charset="-52"/>
                <a:cs typeface="HCR Dotum" panose="020B0604000101010101" pitchFamily="34" charset="-128"/>
              </a:rPr>
              <a:t>38.02.08 Торговое дело</a:t>
            </a:r>
            <a:endParaRPr lang="ru-RU" sz="3600" b="1" dirty="0">
              <a:ln w="0"/>
              <a:gradFill flip="none" rotWithShape="1">
                <a:gsLst>
                  <a:gs pos="40000">
                    <a:srgbClr val="FFC000"/>
                  </a:gs>
                  <a:gs pos="63000">
                    <a:srgbClr val="FFFC4E"/>
                  </a:gs>
                </a:gsLst>
                <a:lin ang="16200000" scaled="1"/>
                <a:tileRect/>
              </a:gradFill>
              <a:effectLst>
                <a:glow>
                  <a:schemeClr val="accent4">
                    <a:lumMod val="50000"/>
                    <a:alpha val="41000"/>
                  </a:schemeClr>
                </a:glow>
                <a:outerShdw blurRad="50800" dist="38100" dir="5400000" algn="t" rotWithShape="0">
                  <a:prstClr val="black"/>
                </a:outerShdw>
              </a:effectLst>
              <a:latin typeface="Artifakt Element Heavy" panose="020B0B03050000020004" pitchFamily="34" charset="-52"/>
              <a:ea typeface="Artifakt Element Heavy" panose="020B0B03050000020004" pitchFamily="34" charset="-52"/>
              <a:cs typeface="HCR Dotum" panose="020B0604000101010101" pitchFamily="34" charset="-128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E09897A-0BB4-4115-BC36-A78F111379C6}"/>
              </a:ext>
            </a:extLst>
          </p:cNvPr>
          <p:cNvSpPr/>
          <p:nvPr/>
        </p:nvSpPr>
        <p:spPr>
          <a:xfrm>
            <a:off x="939800" y="2019514"/>
            <a:ext cx="82042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Квалификация специалиста: </a:t>
            </a:r>
          </a:p>
          <a:p>
            <a:pPr>
              <a:defRPr/>
            </a:pPr>
            <a:r>
              <a:rPr lang="ru-RU" sz="4800" b="1" i="1" dirty="0" smtClean="0">
                <a:solidFill>
                  <a:srgbClr val="1313CB"/>
                </a:solidFill>
                <a:latin typeface="Arial" charset="0"/>
              </a:rPr>
              <a:t>Специалист торгового дела</a:t>
            </a:r>
            <a:endParaRPr lang="ru-RU" sz="4800" b="1" dirty="0">
              <a:solidFill>
                <a:srgbClr val="1313CB"/>
              </a:solidFill>
              <a:latin typeface="Arial" charset="0"/>
            </a:endParaRP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обучения на базе 11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 1 год 10 месяцев, 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обучения на базе 9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 2года 10 месяцев</a:t>
            </a:r>
          </a:p>
        </p:txBody>
      </p:sp>
      <p:pic>
        <p:nvPicPr>
          <p:cNvPr id="14340" name="Picture 5" descr="менеджер1">
            <a:extLst>
              <a:ext uri="{FF2B5EF4-FFF2-40B4-BE49-F238E27FC236}">
                <a16:creationId xmlns="" xmlns:a16="http://schemas.microsoft.com/office/drawing/2014/main" id="{C1FE5E12-9E5F-4115-AF7A-74860E8B8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04455"/>
            <a:ext cx="3581400" cy="354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222C0B8-4E41-4FB4-9112-FF4D20479AD4}"/>
              </a:ext>
            </a:extLst>
          </p:cNvPr>
          <p:cNvSpPr/>
          <p:nvPr/>
        </p:nvSpPr>
        <p:spPr>
          <a:xfrm>
            <a:off x="166816" y="1409914"/>
            <a:ext cx="56388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Очная форма обучения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B7C8D50-C819-47D0-ABD8-977AA312EFCB}"/>
              </a:ext>
            </a:extLst>
          </p:cNvPr>
          <p:cNvSpPr/>
          <p:nvPr/>
        </p:nvSpPr>
        <p:spPr>
          <a:xfrm>
            <a:off x="685799" y="4681988"/>
            <a:ext cx="502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заочная форма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9800" y="5143951"/>
            <a:ext cx="5918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обучения на базе 11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 2 года 10 месяцев, 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обучения на базе 9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 3 года 10 месяцев</a:t>
            </a:r>
          </a:p>
        </p:txBody>
      </p:sp>
    </p:spTree>
    <p:custDataLst>
      <p:tags r:id="rId1"/>
    </p:custDataLst>
  </p:cSld>
  <p:clrMapOvr>
    <a:masterClrMapping/>
  </p:clrMapOvr>
  <p:transition spd="slow" advTm="7177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228601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Документы, необходимые для подачи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заявления о приеме</a:t>
            </a:r>
          </a:p>
        </p:txBody>
      </p:sp>
      <p:sp>
        <p:nvSpPr>
          <p:cNvPr id="3" name="Объект 2"/>
          <p:cNvSpPr>
            <a:spLocks noGrp="1"/>
          </p:cNvSpPr>
          <p:nvPr/>
        </p:nvSpPr>
        <p:spPr>
          <a:xfrm>
            <a:off x="533400" y="1295400"/>
            <a:ext cx="8534400" cy="49487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dirty="0"/>
              <a:t>согласие на обработку персональных данных;</a:t>
            </a:r>
          </a:p>
          <a:p>
            <a:r>
              <a:rPr lang="ru-RU" sz="2300" dirty="0"/>
              <a:t>документ (документы), удостоверяющий личность, гражданство (паспорт);</a:t>
            </a:r>
          </a:p>
          <a:p>
            <a:r>
              <a:rPr lang="ru-RU" sz="2300" dirty="0"/>
              <a:t>документ  об образовании (аттестат, диплом, документ иностранного государства об образовании со свидетельством о признании иностранного образования) </a:t>
            </a:r>
          </a:p>
          <a:p>
            <a:r>
              <a:rPr lang="ru-RU" sz="2300" dirty="0"/>
              <a:t>страховое свидетельство обязательного пенсионного страхования (при наличии);</a:t>
            </a:r>
          </a:p>
          <a:p>
            <a:r>
              <a:rPr lang="ru-RU" sz="2300" dirty="0"/>
              <a:t>документы, подтверждающие индивидуальные достижения поступающего;</a:t>
            </a:r>
          </a:p>
          <a:p>
            <a:r>
              <a:rPr lang="ru-RU" sz="2300" dirty="0"/>
              <a:t>иные документы (представляются по усмотрению поступающего);</a:t>
            </a:r>
          </a:p>
          <a:p>
            <a:r>
              <a:rPr lang="ru-RU" sz="2300" dirty="0"/>
              <a:t>шесть фотографий поступающего 3х4</a:t>
            </a:r>
          </a:p>
          <a:p>
            <a:endParaRPr lang="ru-RU" sz="3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440" y="0"/>
            <a:ext cx="120518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622" y="1046346"/>
            <a:ext cx="1240926" cy="161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40" y="3200400"/>
            <a:ext cx="1482060" cy="91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867" y="5181600"/>
            <a:ext cx="1865933" cy="121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02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C6A1584-16DD-4D8B-B6C5-469F448C8757}"/>
              </a:ext>
            </a:extLst>
          </p:cNvPr>
          <p:cNvSpPr txBox="1"/>
          <p:nvPr/>
        </p:nvSpPr>
        <p:spPr>
          <a:xfrm>
            <a:off x="838200" y="2057400"/>
            <a:ext cx="83058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rPr>
              <a:t>Высококвалифицированные преподаватели;</a:t>
            </a:r>
          </a:p>
          <a:p>
            <a:pPr marL="457200" marR="0" indent="-4572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rPr>
              <a:t>Новые формы обучения, инновационные методики и индивидуальный подход к каждому студенту;</a:t>
            </a:r>
          </a:p>
          <a:p>
            <a:pPr marL="457200" marR="0" indent="-4572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rPr>
              <a:t>Научно-исследовательская деятельность; </a:t>
            </a:r>
          </a:p>
          <a:p>
            <a:pPr marL="457200" marR="0" indent="-4572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A25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rPr>
              <a:t>Культурно-творческая деятельность;</a:t>
            </a:r>
          </a:p>
          <a:p>
            <a:pPr marL="457200" marR="0" indent="-4572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rPr>
              <a:t>Студенческое самоуправление.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32A38F-4510-4982-AD7C-B04AB2520AEB}"/>
              </a:ext>
            </a:extLst>
          </p:cNvPr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kern="1200" dirty="0">
                <a:latin typeface="Sitka Text" panose="02000505000000020004" pitchFamily="2" charset="0"/>
              </a:rPr>
              <a:t>КОЛЛЕДЖ</a:t>
            </a:r>
            <a:br>
              <a:rPr lang="ru-RU" sz="3600" kern="1200" dirty="0">
                <a:latin typeface="Sitka Text" panose="02000505000000020004" pitchFamily="2" charset="0"/>
              </a:rPr>
            </a:br>
            <a:r>
              <a:rPr lang="ru-RU" sz="3600" kern="1200" dirty="0">
                <a:latin typeface="Sitka Text" panose="02000505000000020004" pitchFamily="2" charset="0"/>
              </a:rPr>
              <a:t>АВТОМОБИЛЬНОГО ТРАНСПОРТА И </a:t>
            </a:r>
            <a:br>
              <a:rPr lang="ru-RU" sz="3600" kern="1200" dirty="0">
                <a:latin typeface="Sitka Text" panose="02000505000000020004" pitchFamily="2" charset="0"/>
              </a:rPr>
            </a:br>
            <a:r>
              <a:rPr lang="ru-RU" sz="3600" kern="1200" dirty="0">
                <a:latin typeface="Sitka Text" panose="02000505000000020004" pitchFamily="2" charset="0"/>
              </a:rPr>
              <a:t>АГРОТЕХНОЛОГИЙ – это: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9246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>
            <a:extLst>
              <a:ext uri="{FF2B5EF4-FFF2-40B4-BE49-F238E27FC236}">
                <a16:creationId xmlns="" xmlns:a16="http://schemas.microsoft.com/office/drawing/2014/main" id="{E84F5EE9-646D-45B0-A2D9-095958729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86" y="3886200"/>
            <a:ext cx="8395387" cy="22467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ru-RU" altLang="ru-RU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tka Text" panose="02000505000000020004" pitchFamily="2" charset="0"/>
              <a:ea typeface="+mj-ea"/>
              <a:cs typeface="+mj-cs"/>
            </a:endParaRPr>
          </a:p>
          <a:p>
            <a:pPr algn="ctr"/>
            <a:r>
              <a:rPr lang="ru-RU" alt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rPr>
              <a:t>Для преподавания дисциплин </a:t>
            </a:r>
            <a:r>
              <a:rPr lang="en-US" alt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rPr>
              <a:t> </a:t>
            </a:r>
            <a:r>
              <a:rPr lang="ru-RU" alt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rPr>
              <a:t>по </a:t>
            </a:r>
          </a:p>
          <a:p>
            <a:pPr algn="ctr"/>
            <a:r>
              <a:rPr lang="ru-RU" alt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rPr>
              <a:t>  программам СПО  привлекаются: </a:t>
            </a:r>
          </a:p>
          <a:p>
            <a:r>
              <a:rPr lang="ru-RU" alt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rPr>
              <a:t>-</a:t>
            </a:r>
            <a:r>
              <a:rPr lang="ru-RU" alt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rPr>
              <a:t>Преподаватели университета</a:t>
            </a:r>
          </a:p>
          <a:p>
            <a:r>
              <a:rPr lang="ru-RU" alt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rPr>
              <a:t>(кандидаты наук, доценты, профессора)</a:t>
            </a:r>
          </a:p>
          <a:p>
            <a:endParaRPr lang="ru-RU" altLang="ru-RU" sz="2800" b="1" i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tka Text" panose="02000505000000020004" pitchFamily="2" charset="0"/>
              <a:ea typeface="+mj-ea"/>
              <a:cs typeface="+mj-cs"/>
            </a:endParaRPr>
          </a:p>
          <a:p>
            <a:r>
              <a:rPr lang="ru-RU" alt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rPr>
              <a:t>-</a:t>
            </a:r>
            <a:r>
              <a:rPr lang="ru-RU" altLang="ru-RU" sz="2800" b="1" i="1" dirty="0">
                <a:solidFill>
                  <a:srgbClr val="FFFC4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rPr>
              <a:t>Работники из числа работодателей ведущих предприятий Иркутской области</a:t>
            </a:r>
            <a:r>
              <a:rPr lang="ru-RU" alt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rPr>
              <a:t>.</a:t>
            </a:r>
          </a:p>
        </p:txBody>
      </p:sp>
      <p:pic>
        <p:nvPicPr>
          <p:cNvPr id="21507" name="Picture 10" descr="D:\Мои документы\Фоторгафии\Фото 19.02.2020\IMG_20191115_161910_BURST002.jpg">
            <a:extLst>
              <a:ext uri="{FF2B5EF4-FFF2-40B4-BE49-F238E27FC236}">
                <a16:creationId xmlns="" xmlns:a16="http://schemas.microsoft.com/office/drawing/2014/main" id="{E05792FE-525F-4A53-9DA0-CA7386C41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17"/>
            <a:ext cx="5105399" cy="3603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853BED-79DC-46CF-98EA-C901BF75CA51}"/>
              </a:ext>
            </a:extLst>
          </p:cNvPr>
          <p:cNvSpPr txBox="1"/>
          <p:nvPr/>
        </p:nvSpPr>
        <p:spPr>
          <a:xfrm>
            <a:off x="5105398" y="838200"/>
            <a:ext cx="40386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rPr>
              <a:t>90% преподавателей колледжа  имеют высшую  квалификационную категорию</a:t>
            </a:r>
          </a:p>
        </p:txBody>
      </p:sp>
    </p:spTree>
    <p:custDataLst>
      <p:tags r:id="rId1"/>
    </p:custDataLst>
  </p:cSld>
  <p:clrMapOvr>
    <a:masterClrMapping/>
  </p:clrMapOvr>
  <p:transition spd="slow" advTm="11747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BE746289-2F5B-4D48-B1ED-76BD15AC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737"/>
            <a:ext cx="8991600" cy="13716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600" i="1" kern="1200" dirty="0">
                <a:latin typeface="Sitka Text" panose="02000505000000020004" pitchFamily="2" charset="0"/>
              </a:rPr>
              <a:t>Получить</a:t>
            </a:r>
            <a:r>
              <a:rPr lang="en-US" sz="2600" i="1" kern="1200" dirty="0">
                <a:latin typeface="Sitka Text" panose="02000505000000020004" pitchFamily="2" charset="0"/>
              </a:rPr>
              <a:t> </a:t>
            </a:r>
            <a:r>
              <a:rPr lang="ru-RU" sz="2600" i="1" kern="1200" dirty="0">
                <a:latin typeface="Sitka Text" panose="02000505000000020004" pitchFamily="2" charset="0"/>
              </a:rPr>
              <a:t> профессию</a:t>
            </a:r>
            <a:r>
              <a:rPr lang="en-US" sz="2600" i="1" kern="1200" dirty="0">
                <a:latin typeface="Sitka Text" panose="02000505000000020004" pitchFamily="2" charset="0"/>
              </a:rPr>
              <a:t> </a:t>
            </a:r>
            <a:r>
              <a:rPr lang="ru-RU" sz="2600" i="1" kern="1200" dirty="0">
                <a:latin typeface="Sitka Text" panose="02000505000000020004" pitchFamily="2" charset="0"/>
              </a:rPr>
              <a:t>не трудно:</a:t>
            </a:r>
            <a:br>
              <a:rPr lang="ru-RU" sz="2600" i="1" kern="1200" dirty="0">
                <a:latin typeface="Sitka Text" panose="02000505000000020004" pitchFamily="2" charset="0"/>
              </a:rPr>
            </a:br>
            <a:r>
              <a:rPr lang="ru-RU" sz="2600" i="1" kern="1200" dirty="0">
                <a:latin typeface="Sitka Text" panose="02000505000000020004" pitchFamily="2" charset="0"/>
              </a:rPr>
              <a:t> поступить и учиться, </a:t>
            </a:r>
            <a:br>
              <a:rPr lang="ru-RU" sz="2600" i="1" kern="1200" dirty="0">
                <a:latin typeface="Sitka Text" panose="02000505000000020004" pitchFamily="2" charset="0"/>
              </a:rPr>
            </a:br>
            <a:r>
              <a:rPr lang="ru-RU" sz="2600" i="1" kern="1200" dirty="0">
                <a:latin typeface="Sitka Text" panose="02000505000000020004" pitchFamily="2" charset="0"/>
              </a:rPr>
              <a:t>вся информация на  официальном сайте </a:t>
            </a:r>
            <a:br>
              <a:rPr lang="ru-RU" sz="2600" i="1" kern="1200" dirty="0">
                <a:latin typeface="Sitka Text" panose="02000505000000020004" pitchFamily="2" charset="0"/>
              </a:rPr>
            </a:br>
            <a:r>
              <a:rPr lang="ru-RU" sz="2600" i="1" kern="1200" dirty="0">
                <a:latin typeface="Sitka Text" panose="02000505000000020004" pitchFamily="2" charset="0"/>
              </a:rPr>
              <a:t>ФГБОУ ВО Иркутского ГАУ имени А. А. Ежевского</a:t>
            </a:r>
          </a:p>
        </p:txBody>
      </p:sp>
      <p:pic>
        <p:nvPicPr>
          <p:cNvPr id="63491" name="Рисунок 3">
            <a:extLst>
              <a:ext uri="{FF2B5EF4-FFF2-40B4-BE49-F238E27FC236}">
                <a16:creationId xmlns="" xmlns:a16="http://schemas.microsoft.com/office/drawing/2014/main" id="{34FC62ED-9F95-4634-BF0C-9BC2667E6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6913"/>
            <a:ext cx="44846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Рисунок 4">
            <a:extLst>
              <a:ext uri="{FF2B5EF4-FFF2-40B4-BE49-F238E27FC236}">
                <a16:creationId xmlns="" xmlns:a16="http://schemas.microsoft.com/office/drawing/2014/main" id="{DF38FA33-5C29-4524-81B7-07B170CA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109788"/>
            <a:ext cx="429577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FE432721-CB91-410D-AC47-01D920797A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2612" y="427026"/>
            <a:ext cx="5095188" cy="799221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92075" algn="l"/>
              </a:tabLst>
            </a:pPr>
            <a:r>
              <a:rPr lang="ru-RU" sz="2800" i="1" kern="1200" dirty="0" smtClean="0">
                <a:latin typeface="Sitka Text" panose="02000505000000020004" pitchFamily="2" charset="0"/>
              </a:rPr>
              <a:t/>
            </a:r>
            <a:br>
              <a:rPr lang="ru-RU" sz="2800" i="1" kern="1200" dirty="0" smtClean="0">
                <a:latin typeface="Sitka Text" panose="02000505000000020004" pitchFamily="2" charset="0"/>
              </a:rPr>
            </a:br>
            <a:r>
              <a:rPr lang="ru-RU" sz="3000" i="1" kern="1200" dirty="0" smtClean="0">
                <a:latin typeface="Sitka Text" panose="02000505000000020004" pitchFamily="2" charset="0"/>
              </a:rPr>
              <a:t>Приглашаем  </a:t>
            </a:r>
            <a:r>
              <a:rPr lang="ru-RU" sz="3000" i="1" kern="1200" dirty="0">
                <a:latin typeface="Sitka Text" panose="02000505000000020004" pitchFamily="2" charset="0"/>
              </a:rPr>
              <a:t>выпускников </a:t>
            </a:r>
            <a:br>
              <a:rPr lang="ru-RU" sz="3000" i="1" kern="1200" dirty="0">
                <a:latin typeface="Sitka Text" panose="02000505000000020004" pitchFamily="2" charset="0"/>
              </a:rPr>
            </a:br>
            <a:r>
              <a:rPr lang="ru-RU" sz="3000" i="1" kern="1200" dirty="0">
                <a:latin typeface="Sitka Text" panose="02000505000000020004" pitchFamily="2" charset="0"/>
              </a:rPr>
              <a:t>9 и 11 классов </a:t>
            </a:r>
            <a:r>
              <a:rPr lang="ru-RU" sz="3000" i="1" kern="1200" dirty="0" smtClean="0">
                <a:latin typeface="Sitka Text" panose="02000505000000020004" pitchFamily="2" charset="0"/>
              </a:rPr>
              <a:t/>
            </a:r>
            <a:br>
              <a:rPr lang="ru-RU" sz="3000" i="1" kern="1200" dirty="0" smtClean="0">
                <a:latin typeface="Sitka Text" panose="02000505000000020004" pitchFamily="2" charset="0"/>
              </a:rPr>
            </a:br>
            <a:r>
              <a:rPr lang="ru-RU" sz="2000" b="0" i="1" kern="1200" dirty="0" smtClean="0">
                <a:latin typeface="Sitka Text" panose="02000505000000020004" pitchFamily="2" charset="0"/>
              </a:rPr>
              <a:t/>
            </a:r>
            <a:br>
              <a:rPr lang="ru-RU" sz="2000" b="0" i="1" kern="1200" dirty="0" smtClean="0">
                <a:latin typeface="Sitka Text" panose="02000505000000020004" pitchFamily="2" charset="0"/>
              </a:rPr>
            </a:br>
            <a:endParaRPr lang="ru-RU" b="0" i="1" kern="1200" dirty="0">
              <a:latin typeface="Sitka Text" panose="02000505000000020004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6200" y="1868104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</a:rPr>
              <a:t>2. Зачисление проводится</a:t>
            </a:r>
            <a: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</a:rPr>
              <a:t> </a:t>
            </a:r>
            <a:r>
              <a:rPr lang="ru-RU" alt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</a:rPr>
              <a:t>по </a:t>
            </a:r>
            <a: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</a:rPr>
              <a:t>среднему баллу  аттестата  </a:t>
            </a:r>
          </a:p>
          <a:p>
            <a: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</a:rPr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05693" y="2743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Получить </a:t>
            </a:r>
            <a:r>
              <a:rPr lang="ru-RU" alt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профессию и начать работать по специальности можно уже через два-три года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57600" y="3959590"/>
            <a:ext cx="541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Среднее 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профессиональное </a:t>
            </a:r>
          </a:p>
          <a:p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 более доступно абитуриентам по стоимости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95400" y="5038130"/>
            <a:ext cx="7345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Практика </a:t>
            </a:r>
            <a:r>
              <a:rPr lang="ru-RU" altLang="ru-RU" sz="2000" b="1" i="1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студентов </a:t>
            </a:r>
            <a:r>
              <a:rPr lang="ru-RU" altLang="ru-RU" sz="2000" b="1" i="1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altLang="ru-RU" sz="2000" b="1" i="1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altLang="ru-RU" sz="2000" b="1" i="1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профильных предприятиях  </a:t>
            </a:r>
            <a:r>
              <a:rPr lang="ru-RU" altLang="ru-RU" sz="2000" b="1" i="1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организациях.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84104" y="82663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Получить </a:t>
            </a: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среднее профессиональное образование 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и коммерческой основе</a:t>
            </a:r>
            <a:br>
              <a:rPr lang="ru-RU" sz="2000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958"/>
            <a:ext cx="3690730" cy="278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8767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2">
            <a:extLst>
              <a:ext uri="{FF2B5EF4-FFF2-40B4-BE49-F238E27FC236}">
                <a16:creationId xmlns="" xmlns:a16="http://schemas.microsoft.com/office/drawing/2014/main" id="{6B967BD0-8C12-4B6C-A97B-D7B041584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90800"/>
            <a:ext cx="87630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ru-RU" altLang="ru-RU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721DB07-7ED7-4DC3-9AEC-62229B3FA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34281"/>
            <a:ext cx="7543800" cy="2819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8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Приглашаем Вас</a:t>
            </a:r>
          </a:p>
          <a:p>
            <a:pPr algn="ctr"/>
            <a:r>
              <a:rPr lang="ru-RU" altLang="ru-RU" sz="8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наш колледж!</a:t>
            </a:r>
          </a:p>
          <a:p>
            <a:pPr algn="ctr"/>
            <a:r>
              <a:rPr lang="ru-RU" altLang="ru-RU" sz="7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 </a:t>
            </a:r>
          </a:p>
        </p:txBody>
      </p:sp>
    </p:spTree>
    <p:custDataLst>
      <p:tags r:id="rId1"/>
    </p:custDataLst>
  </p:cSld>
  <p:clrMapOvr>
    <a:masterClrMapping/>
  </p:clrMapOvr>
  <p:transition spd="slow" advTm="5662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4CE08A-AF1A-4171-B201-05A5BCCB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124200"/>
            <a:ext cx="7848600" cy="1431925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i="1" dirty="0">
                <a:latin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</a:rPr>
            </a:br>
            <a:r>
              <a:rPr lang="ru-RU" i="1" dirty="0">
                <a:latin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</a:rPr>
            </a:br>
            <a:r>
              <a:rPr lang="ru-RU" sz="4800" i="1" dirty="0">
                <a:latin typeface="Times New Roman" pitchFamily="18" charset="0"/>
              </a:rPr>
              <a:t>Адрес Колледжа:</a:t>
            </a:r>
            <a:br>
              <a:rPr lang="ru-RU" sz="4800" i="1" dirty="0">
                <a:latin typeface="Times New Roman" pitchFamily="18" charset="0"/>
              </a:rPr>
            </a:br>
            <a:r>
              <a:rPr lang="ru-RU" sz="4800" i="1" dirty="0">
                <a:solidFill>
                  <a:srgbClr val="FFC000"/>
                </a:solidFill>
                <a:latin typeface="Times New Roman" pitchFamily="18" charset="0"/>
              </a:rPr>
              <a:t>Иркутская область, </a:t>
            </a:r>
            <a:br>
              <a:rPr lang="ru-RU" sz="4800" i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ru-RU" sz="4800" i="1" dirty="0">
                <a:solidFill>
                  <a:srgbClr val="FFC000"/>
                </a:solidFill>
                <a:latin typeface="Times New Roman" pitchFamily="18" charset="0"/>
              </a:rPr>
              <a:t>Иркутский район, </a:t>
            </a:r>
            <a:br>
              <a:rPr lang="ru-RU" sz="4800" i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ru-RU" sz="4800" i="1" dirty="0">
                <a:solidFill>
                  <a:srgbClr val="FFC000"/>
                </a:solidFill>
                <a:latin typeface="Times New Roman" pitchFamily="18" charset="0"/>
              </a:rPr>
              <a:t>п. </a:t>
            </a:r>
            <a:r>
              <a:rPr lang="ru-RU" sz="4800" i="1" dirty="0" smtClean="0">
                <a:solidFill>
                  <a:srgbClr val="FFC000"/>
                </a:solidFill>
                <a:latin typeface="Times New Roman" pitchFamily="18" charset="0"/>
              </a:rPr>
              <a:t>Молодежный 1/1</a:t>
            </a:r>
            <a:r>
              <a:rPr lang="ru-RU" sz="4800" i="1" dirty="0">
                <a:latin typeface="Times New Roman" pitchFamily="18" charset="0"/>
              </a:rPr>
              <a:t/>
            </a:r>
            <a:br>
              <a:rPr lang="ru-RU" sz="4800" i="1" dirty="0">
                <a:latin typeface="Times New Roman" pitchFamily="18" charset="0"/>
              </a:rPr>
            </a:br>
            <a:r>
              <a:rPr lang="ru-RU" i="1" dirty="0">
                <a:latin typeface="Times New Roman" pitchFamily="18" charset="0"/>
              </a:rPr>
              <a:t> </a:t>
            </a:r>
            <a:br>
              <a:rPr lang="ru-RU" i="1" dirty="0">
                <a:latin typeface="Times New Roman" pitchFamily="18" charset="0"/>
              </a:rPr>
            </a:br>
            <a:r>
              <a:rPr lang="ru-RU" sz="4800" i="1" dirty="0">
                <a:latin typeface="Times New Roman" pitchFamily="18" charset="0"/>
              </a:rPr>
              <a:t>Телефон колледжа:</a:t>
            </a:r>
            <a:br>
              <a:rPr lang="ru-RU" sz="4800" i="1" dirty="0">
                <a:latin typeface="Times New Roman" pitchFamily="18" charset="0"/>
              </a:rPr>
            </a:br>
            <a:r>
              <a:rPr lang="ru-RU" sz="4800" i="1" dirty="0">
                <a:solidFill>
                  <a:srgbClr val="FFC000"/>
                </a:solidFill>
                <a:latin typeface="Times New Roman" pitchFamily="18" charset="0"/>
              </a:rPr>
              <a:t> 8 (3952) </a:t>
            </a:r>
            <a:r>
              <a:rPr lang="ru-RU" sz="4800" i="1" dirty="0" smtClean="0">
                <a:solidFill>
                  <a:srgbClr val="FFC000"/>
                </a:solidFill>
                <a:latin typeface="Times New Roman" pitchFamily="18" charset="0"/>
              </a:rPr>
              <a:t>488-584 </a:t>
            </a:r>
            <a:r>
              <a:rPr lang="ru-RU" sz="4800" i="1" dirty="0">
                <a:solidFill>
                  <a:srgbClr val="FFC000"/>
                </a:solidFill>
                <a:latin typeface="Times New Roman" pitchFamily="18" charset="0"/>
              </a:rPr>
              <a:t/>
            </a:r>
            <a:br>
              <a:rPr lang="ru-RU" sz="4800" i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ru-RU" sz="4800" i="1" dirty="0">
                <a:solidFill>
                  <a:srgbClr val="FFC000"/>
                </a:solidFill>
                <a:latin typeface="Times New Roman" pitchFamily="18" charset="0"/>
              </a:rPr>
              <a:t>8 (3952) </a:t>
            </a:r>
            <a:r>
              <a:rPr lang="ru-RU" sz="4800" i="1" dirty="0" smtClean="0">
                <a:solidFill>
                  <a:srgbClr val="FFC000"/>
                </a:solidFill>
                <a:latin typeface="Times New Roman" pitchFamily="18" charset="0"/>
              </a:rPr>
              <a:t>488-583</a:t>
            </a:r>
            <a:r>
              <a:rPr lang="ru-RU" i="1" dirty="0">
                <a:solidFill>
                  <a:srgbClr val="FFC000"/>
                </a:solidFill>
                <a:latin typeface="Times New Roman" pitchFamily="18" charset="0"/>
              </a:rPr>
              <a:t/>
            </a:r>
            <a:br>
              <a:rPr lang="ru-RU" i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ru-RU" i="1" dirty="0">
                <a:latin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</a:rPr>
            </a:br>
            <a:endParaRPr lang="ru-RU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16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6">
            <a:extLst>
              <a:ext uri="{FF2B5EF4-FFF2-40B4-BE49-F238E27FC236}">
                <a16:creationId xmlns="" xmlns:a16="http://schemas.microsoft.com/office/drawing/2014/main" id="{F32697C1-F4BD-4E4F-81A2-EBFCE681A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22" y="4648200"/>
            <a:ext cx="8229600" cy="16312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rPr>
              <a:t>По сокращенной  программе обучения </a:t>
            </a:r>
          </a:p>
          <a:p>
            <a:pPr algn="ctr"/>
            <a:r>
              <a:rPr lang="ru-RU" alt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rPr>
              <a:t>и без результатов ЕГЭ </a:t>
            </a:r>
          </a:p>
          <a:p>
            <a:pPr algn="ctr"/>
            <a:r>
              <a:rPr lang="ru-RU" alt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rPr>
              <a:t>по профильным специальностям </a:t>
            </a:r>
          </a:p>
        </p:txBody>
      </p:sp>
      <p:sp>
        <p:nvSpPr>
          <p:cNvPr id="11267" name="Прямоугольник 1">
            <a:extLst>
              <a:ext uri="{FF2B5EF4-FFF2-40B4-BE49-F238E27FC236}">
                <a16:creationId xmlns="" xmlns:a16="http://schemas.microsoft.com/office/drawing/2014/main" id="{C7D410FC-9F0A-4C4E-8F27-068DEE7A3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3784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>
                <a:gradFill>
                  <a:gsLst>
                    <a:gs pos="33000">
                      <a:schemeClr val="bg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glow rad="127000">
                    <a:schemeClr val="tx2"/>
                  </a:glow>
                </a:effectLst>
              </a:rPr>
              <a:t>Преимущества образования в колледже </a:t>
            </a:r>
          </a:p>
        </p:txBody>
      </p:sp>
      <p:sp>
        <p:nvSpPr>
          <p:cNvPr id="11268" name="Прямоугольник 3">
            <a:extLst>
              <a:ext uri="{FF2B5EF4-FFF2-40B4-BE49-F238E27FC236}">
                <a16:creationId xmlns="" xmlns:a16="http://schemas.microsoft.com/office/drawing/2014/main" id="{72B83F75-603E-4E90-B9F6-FD3698F0B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52600"/>
            <a:ext cx="830580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4800" b="1" i="1" dirty="0">
                <a:gradFill>
                  <a:gsLst>
                    <a:gs pos="0">
                      <a:srgbClr val="7030A0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glow rad="685800">
                    <a:schemeClr val="tx2"/>
                  </a:glow>
                </a:effectLst>
              </a:rPr>
              <a:t>После колледжа проще поступить в профильный вуз </a:t>
            </a:r>
          </a:p>
        </p:txBody>
      </p:sp>
    </p:spTree>
    <p:custDataLst>
      <p:tags r:id="rId1"/>
    </p:custDataLst>
  </p:cSld>
  <p:clrMapOvr>
    <a:masterClrMapping/>
  </p:clrMapOvr>
  <p:transition spd="slow" advTm="95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A65664-8A75-4366-A871-6E2D10CF3555}"/>
              </a:ext>
            </a:extLst>
          </p:cNvPr>
          <p:cNvSpPr txBox="1"/>
          <p:nvPr/>
        </p:nvSpPr>
        <p:spPr>
          <a:xfrm>
            <a:off x="1259840" y="1676400"/>
            <a:ext cx="7848600" cy="43869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>
              <a:defRPr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Text" panose="02000505000000020004" pitchFamily="2" charset="0"/>
                <a:ea typeface="+mj-ea"/>
                <a:cs typeface="+mj-cs"/>
              </a:defRPr>
            </a:lvl1pPr>
          </a:lstStyle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ru-RU" dirty="0"/>
              <a:t>Диплом государственного образца</a:t>
            </a:r>
          </a:p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ru-RU" dirty="0"/>
              <a:t>Отсрочка от службы в ВС РФ</a:t>
            </a:r>
          </a:p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ru-RU" dirty="0"/>
              <a:t>Стипендия</a:t>
            </a:r>
          </a:p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ru-RU" dirty="0"/>
              <a:t>Стажировки на ведущих  предприятиях Иркутской области</a:t>
            </a:r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="" xmlns:a16="http://schemas.microsoft.com/office/drawing/2014/main" id="{86FA5730-B249-40BA-A20A-518A11F67FC9}"/>
              </a:ext>
            </a:extLst>
          </p:cNvPr>
          <p:cNvSpPr/>
          <p:nvPr/>
        </p:nvSpPr>
        <p:spPr>
          <a:xfrm>
            <a:off x="231140" y="2057400"/>
            <a:ext cx="990600" cy="304800"/>
          </a:xfrm>
          <a:prstGeom prst="homePlate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A0D38602-4278-47C0-A7F1-56FCAA2B5A45}"/>
              </a:ext>
            </a:extLst>
          </p:cNvPr>
          <p:cNvSpPr/>
          <p:nvPr/>
        </p:nvSpPr>
        <p:spPr>
          <a:xfrm>
            <a:off x="231140" y="3048000"/>
            <a:ext cx="990600" cy="304800"/>
          </a:xfrm>
          <a:prstGeom prst="homePlat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="" xmlns:a16="http://schemas.microsoft.com/office/drawing/2014/main" id="{74E68AE6-DE35-488B-9D63-6243A1EEB3DE}"/>
              </a:ext>
            </a:extLst>
          </p:cNvPr>
          <p:cNvSpPr/>
          <p:nvPr/>
        </p:nvSpPr>
        <p:spPr>
          <a:xfrm>
            <a:off x="233680" y="3962400"/>
            <a:ext cx="990600" cy="304800"/>
          </a:xfrm>
          <a:prstGeom prst="homePlate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="" xmlns:a16="http://schemas.microsoft.com/office/drawing/2014/main" id="{20E756D3-B9B9-4EF8-A78D-73F7C1241925}"/>
              </a:ext>
            </a:extLst>
          </p:cNvPr>
          <p:cNvSpPr/>
          <p:nvPr/>
        </p:nvSpPr>
        <p:spPr>
          <a:xfrm>
            <a:off x="226060" y="5181600"/>
            <a:ext cx="990600" cy="304800"/>
          </a:xfrm>
          <a:prstGeom prst="homePlate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1">
            <a:extLst>
              <a:ext uri="{FF2B5EF4-FFF2-40B4-BE49-F238E27FC236}">
                <a16:creationId xmlns="" xmlns:a16="http://schemas.microsoft.com/office/drawing/2014/main" id="{F1CFE205-5272-4A42-A9BA-E68B8990C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3784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>
                <a:gradFill>
                  <a:gsLst>
                    <a:gs pos="33000">
                      <a:schemeClr val="bg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glow rad="127000">
                    <a:schemeClr val="tx2"/>
                  </a:glow>
                </a:effectLst>
              </a:rPr>
              <a:t>Преимущества образования в колледже </a:t>
            </a:r>
          </a:p>
        </p:txBody>
      </p:sp>
    </p:spTree>
    <p:extLst>
      <p:ext uri="{BB962C8B-B14F-4D97-AF65-F5344CB8AC3E}">
        <p14:creationId xmlns:p14="http://schemas.microsoft.com/office/powerpoint/2010/main" val="42745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3887" y="282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Контрольные цифры приема на </a:t>
            </a:r>
            <a:r>
              <a:rPr lang="ru-RU" sz="2400" dirty="0" smtClean="0"/>
              <a:t>2025-2026 </a:t>
            </a:r>
            <a:r>
              <a:rPr lang="ru-RU" sz="2400" dirty="0"/>
              <a:t>учебный год</a:t>
            </a: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560787"/>
              </p:ext>
            </p:extLst>
          </p:nvPr>
        </p:nvGraphicFramePr>
        <p:xfrm>
          <a:off x="1043608" y="1052736"/>
          <a:ext cx="7416824" cy="56907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24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43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5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5457">
                  <a:extLst>
                    <a:ext uri="{9D8B030D-6E8A-4147-A177-3AD203B41FA5}">
                      <a16:colId xmlns:a16="http://schemas.microsoft.com/office/drawing/2014/main" xmlns="" val="3829132086"/>
                    </a:ext>
                  </a:extLst>
                </a:gridCol>
              </a:tblGrid>
              <a:tr h="4458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специальности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бюджетных мест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 форма</a:t>
                      </a:r>
                      <a:endParaRPr lang="ru-RU" sz="1100" b="1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Заочная форма</a:t>
                      </a: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6519" marR="2651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09.02.07 «Информационные системы и программирование» на базе 9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1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09.02.07 «Информационные системы и программирование» на базе 11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5149611"/>
                  </a:ext>
                </a:extLst>
              </a:tr>
              <a:tr h="60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6519" marR="2651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13.02.13 «Эксплуатация </a:t>
                      </a:r>
                      <a:r>
                        <a:rPr lang="ru-RU" sz="11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обслуживание электрического и электромеханического оборудования по отраслям» на базе  9 классов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6519" marR="2651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13.02.13 «Эксплуатация </a:t>
                      </a:r>
                      <a:r>
                        <a:rPr lang="ru-RU" sz="11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обслуживание электрического и электромеханического оборудования по отраслям» на базе  11 классов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7959224"/>
                  </a:ext>
                </a:extLst>
              </a:tr>
              <a:tr h="60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21.02.19 «Землеустройство» на базе </a:t>
                      </a:r>
                      <a:r>
                        <a:rPr lang="en-US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классов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6519" marR="2651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21.02.19 «Землеустройство» на базе </a:t>
                      </a:r>
                      <a:r>
                        <a:rPr lang="en-US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классов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23.02.01 «Организация перевозок и управление на транспорте» (по видам) на базе 9 классов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23.02.01 «Организация перевозок и управление на транспорте»  (по видам) на базе 11 классов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1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23.02.07 «Техническое обслуживание и ремонт двигателей, систем и агрегатов автомобилей» на базе 9 классов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1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23.02.07 «Техническое обслуживание и ремонт двигателей, систем и агрегатов автомобилей» на базе 11 классов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1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35.02.16 «Эксплуатация и ремонт с/х техники и</a:t>
                      </a: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оборудования» </a:t>
                      </a: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базе 9 классов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1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35.02.16  «Эксплуатация и ремонт с/х техники и</a:t>
                      </a: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оборудования» </a:t>
                      </a: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базе 11 классов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1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36.02.01 Ветеринария на базе 9 классов</a:t>
                      </a: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4681520"/>
                  </a:ext>
                </a:extLst>
              </a:tr>
              <a:tr h="291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2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38.02.01 «Экономика и бухгалтерский учет» (по отраслям) на базе 9 </a:t>
                      </a:r>
                      <a:r>
                        <a:rPr lang="ru-RU" sz="11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классов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2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2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1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2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38.02.01 «Экономика и бухгалтерский учет» (по отраслям) на базе 11 классов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2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2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2CE"/>
                    </a:solidFill>
                  </a:tcPr>
                </a:tc>
              </a:tr>
              <a:tr h="291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38.02.08</a:t>
                      </a:r>
                      <a:r>
                        <a:rPr lang="ru-RU" sz="1100" b="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«Торговое дело» </a:t>
                      </a:r>
                      <a:r>
                        <a:rPr lang="ru-RU" sz="11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</a:t>
                      </a:r>
                      <a:r>
                        <a:rPr lang="ru-RU" sz="11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базе 9 </a:t>
                      </a:r>
                      <a:r>
                        <a:rPr lang="ru-RU" sz="11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классов</a:t>
                      </a:r>
                      <a:endParaRPr lang="ru-RU" sz="11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1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1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38.02.08 «Торговое дело» на базе 11 классов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DE86"/>
                    </a:solidFill>
                  </a:tcPr>
                </a:tc>
              </a:tr>
              <a:tr h="1164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6519" marR="2651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 advTm="9547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>
            <a:extLst>
              <a:ext uri="{FF2B5EF4-FFF2-40B4-BE49-F238E27FC236}">
                <a16:creationId xmlns="" xmlns:a16="http://schemas.microsoft.com/office/drawing/2014/main" id="{96B8F3BF-3DD5-4931-BEBF-2C426E6D1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8686800" cy="304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7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CR Dotum" panose="020B0604000101010101" pitchFamily="34" charset="-128"/>
                <a:ea typeface="HCR Dotum" panose="020B0604000101010101" pitchFamily="34" charset="-128"/>
                <a:cs typeface="HCR Dotum" panose="020B0604000101010101" pitchFamily="34" charset="-128"/>
              </a:rPr>
              <a:t/>
            </a:r>
            <a:br>
              <a:rPr lang="ru-RU" altLang="ru-RU" sz="7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CR Dotum" panose="020B0604000101010101" pitchFamily="34" charset="-128"/>
                <a:ea typeface="HCR Dotum" panose="020B0604000101010101" pitchFamily="34" charset="-128"/>
                <a:cs typeface="HCR Dotum" panose="020B0604000101010101" pitchFamily="34" charset="-128"/>
              </a:rPr>
            </a:br>
            <a:endParaRPr lang="ru-RU" altLang="ru-RU" sz="7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CR Dotum" panose="020B0604000101010101" pitchFamily="34" charset="-128"/>
              <a:ea typeface="HCR Dotum" panose="020B0604000101010101" pitchFamily="34" charset="-128"/>
              <a:cs typeface="HCR Dotum" panose="020B0604000101010101" pitchFamily="34" charset="-128"/>
            </a:endParaRPr>
          </a:p>
          <a:p>
            <a:pPr algn="ctr"/>
            <a:r>
              <a:rPr lang="ru-RU" altLang="ru-RU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CR Dotum" panose="020B0604000101010101" pitchFamily="34" charset="-128"/>
                <a:ea typeface="HCR Dotum" panose="020B0604000101010101" pitchFamily="34" charset="-128"/>
                <a:cs typeface="HCR Dotum" panose="020B0604000101010101" pitchFamily="34" charset="-128"/>
              </a:rPr>
              <a:t>Выбери</a:t>
            </a:r>
          </a:p>
          <a:p>
            <a:pPr algn="ctr"/>
            <a:endParaRPr lang="ru-RU" altLang="ru-RU" sz="4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CR Dotum" panose="020B0604000101010101" pitchFamily="34" charset="-128"/>
              <a:ea typeface="HCR Dotum" panose="020B0604000101010101" pitchFamily="34" charset="-128"/>
              <a:cs typeface="HCR Dotum" panose="020B0604000101010101" pitchFamily="34" charset="-128"/>
            </a:endParaRPr>
          </a:p>
          <a:p>
            <a:pPr algn="ctr"/>
            <a:r>
              <a:rPr lang="ru-RU" altLang="ru-RU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CR Dotum" panose="020B0604000101010101" pitchFamily="34" charset="-128"/>
                <a:ea typeface="HCR Dotum" panose="020B0604000101010101" pitchFamily="34" charset="-128"/>
                <a:cs typeface="HCR Dotum" panose="020B0604000101010101" pitchFamily="34" charset="-128"/>
              </a:rPr>
              <a:t> </a:t>
            </a:r>
            <a:r>
              <a:rPr lang="ru-RU" altLang="ru-RU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CR Dotum" panose="020B0604000101010101" pitchFamily="34" charset="-128"/>
                <a:ea typeface="HCR Dotum" panose="020B0604000101010101" pitchFamily="34" charset="-128"/>
                <a:cs typeface="HCR Dotum" panose="020B0604000101010101" pitchFamily="34" charset="-128"/>
              </a:rPr>
              <a:t>специальность!</a:t>
            </a:r>
          </a:p>
          <a:p>
            <a:endParaRPr lang="ru-RU" altLang="ru-RU" sz="4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CR Dotum" panose="020B0604000101010101" pitchFamily="34" charset="-128"/>
              <a:ea typeface="HCR Dotum" panose="020B0604000101010101" pitchFamily="34" charset="-128"/>
              <a:cs typeface="HCR Dotum" panose="020B0604000101010101" pitchFamily="34" charset="-128"/>
            </a:endParaRPr>
          </a:p>
        </p:txBody>
      </p:sp>
    </p:spTree>
    <p:custDataLst>
      <p:tags r:id="rId1"/>
    </p:custDataLst>
  </p:cSld>
  <p:clrMapOvr>
    <a:masterClrMapping/>
  </p:clrMapOvr>
  <p:transition spd="slow" advTm="2901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6023254-3FF8-4789-9C5D-AF91FA638577}"/>
              </a:ext>
            </a:extLst>
          </p:cNvPr>
          <p:cNvSpPr/>
          <p:nvPr/>
        </p:nvSpPr>
        <p:spPr>
          <a:xfrm>
            <a:off x="0" y="533400"/>
            <a:ext cx="90678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ln w="0"/>
                <a:gradFill flip="none" rotWithShape="1">
                  <a:gsLst>
                    <a:gs pos="40000">
                      <a:srgbClr val="FFC000"/>
                    </a:gs>
                    <a:gs pos="63000">
                      <a:srgbClr val="FFFC4E"/>
                    </a:gs>
                  </a:gsLst>
                  <a:lin ang="16200000" scaled="1"/>
                  <a:tileRect/>
                </a:gradFill>
                <a:effectLst>
                  <a:glow>
                    <a:schemeClr val="accent4">
                      <a:lumMod val="50000"/>
                      <a:alpha val="41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Artifakt Element Heavy" panose="020B0B03050000020004" pitchFamily="34" charset="-52"/>
                <a:ea typeface="Artifakt Element Heavy" panose="020B0B03050000020004" pitchFamily="34" charset="-52"/>
                <a:cs typeface="HCR Dotum" panose="020B0604000101010101" pitchFamily="34" charset="-128"/>
              </a:rPr>
              <a:t>09.02.07 Информационные </a:t>
            </a:r>
            <a:r>
              <a:rPr lang="ru-RU" sz="3200" b="1" dirty="0">
                <a:ln w="0"/>
                <a:gradFill flip="none" rotWithShape="1">
                  <a:gsLst>
                    <a:gs pos="40000">
                      <a:srgbClr val="FFC000"/>
                    </a:gs>
                    <a:gs pos="63000">
                      <a:srgbClr val="FFFC4E"/>
                    </a:gs>
                  </a:gsLst>
                  <a:lin ang="16200000" scaled="1"/>
                  <a:tileRect/>
                </a:gradFill>
                <a:effectLst>
                  <a:glow>
                    <a:schemeClr val="accent4">
                      <a:lumMod val="50000"/>
                      <a:alpha val="41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Artifakt Element Heavy" panose="020B0B03050000020004" pitchFamily="34" charset="-52"/>
                <a:ea typeface="Artifakt Element Heavy" panose="020B0B03050000020004" pitchFamily="34" charset="-52"/>
                <a:cs typeface="HCR Dotum" panose="020B0604000101010101" pitchFamily="34" charset="-128"/>
              </a:rPr>
              <a:t>системы и </a:t>
            </a:r>
            <a:r>
              <a:rPr lang="ru-RU" sz="3200" b="1" dirty="0" smtClean="0">
                <a:ln w="0"/>
                <a:gradFill flip="none" rotWithShape="1">
                  <a:gsLst>
                    <a:gs pos="40000">
                      <a:srgbClr val="FFC000"/>
                    </a:gs>
                    <a:gs pos="63000">
                      <a:srgbClr val="FFFC4E"/>
                    </a:gs>
                  </a:gsLst>
                  <a:lin ang="16200000" scaled="1"/>
                  <a:tileRect/>
                </a:gradFill>
                <a:effectLst>
                  <a:glow>
                    <a:schemeClr val="accent4">
                      <a:lumMod val="50000"/>
                      <a:alpha val="41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Artifakt Element Heavy" panose="020B0B03050000020004" pitchFamily="34" charset="-52"/>
                <a:ea typeface="Artifakt Element Heavy" panose="020B0B03050000020004" pitchFamily="34" charset="-52"/>
                <a:cs typeface="HCR Dotum" panose="020B0604000101010101" pitchFamily="34" charset="-128"/>
              </a:rPr>
              <a:t>программирование</a:t>
            </a:r>
            <a:endParaRPr lang="ru-RU" sz="3200" b="1" dirty="0">
              <a:ln w="0"/>
              <a:gradFill flip="none" rotWithShape="1">
                <a:gsLst>
                  <a:gs pos="40000">
                    <a:srgbClr val="FFC000"/>
                  </a:gs>
                  <a:gs pos="63000">
                    <a:srgbClr val="FFFC4E"/>
                  </a:gs>
                </a:gsLst>
                <a:lin ang="16200000" scaled="1"/>
                <a:tileRect/>
              </a:gradFill>
              <a:effectLst>
                <a:glow>
                  <a:schemeClr val="accent4">
                    <a:lumMod val="50000"/>
                    <a:alpha val="41000"/>
                  </a:schemeClr>
                </a:glow>
                <a:outerShdw blurRad="50800" dist="38100" dir="5400000" algn="t" rotWithShape="0">
                  <a:prstClr val="black"/>
                </a:outerShdw>
              </a:effectLst>
              <a:latin typeface="Artifakt Element Heavy" panose="020B0B03050000020004" pitchFamily="34" charset="-52"/>
              <a:ea typeface="Artifakt Element Heavy" panose="020B0B03050000020004" pitchFamily="34" charset="-52"/>
              <a:cs typeface="HCR Dotum" panose="020B0604000101010101" pitchFamily="34" charset="-128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C51EAB-B405-49F4-9D50-049615D510A5}"/>
              </a:ext>
            </a:extLst>
          </p:cNvPr>
          <p:cNvSpPr/>
          <p:nvPr/>
        </p:nvSpPr>
        <p:spPr>
          <a:xfrm>
            <a:off x="876300" y="2430806"/>
            <a:ext cx="73152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Квалификация специалиста:</a:t>
            </a:r>
          </a:p>
          <a:p>
            <a:pPr>
              <a:defRPr/>
            </a:pPr>
            <a:r>
              <a:rPr lang="ru-RU" sz="3000" b="1" i="1" dirty="0" smtClean="0">
                <a:solidFill>
                  <a:srgbClr val="1313CB"/>
                </a:solidFill>
                <a:latin typeface="Arial" charset="0"/>
              </a:rPr>
              <a:t>Специалист </a:t>
            </a:r>
            <a:r>
              <a:rPr lang="ru-RU" sz="3000" b="1" i="1" dirty="0">
                <a:solidFill>
                  <a:srgbClr val="1313CB"/>
                </a:solidFill>
                <a:latin typeface="Arial" charset="0"/>
              </a:rPr>
              <a:t>по информационным системам </a:t>
            </a:r>
            <a:endParaRPr lang="ru-RU" sz="3000" b="1" i="1" dirty="0" smtClean="0">
              <a:solidFill>
                <a:srgbClr val="1313CB"/>
              </a:solidFill>
              <a:latin typeface="Arial" charset="0"/>
            </a:endParaRPr>
          </a:p>
          <a:p>
            <a:pPr>
              <a:defRPr/>
            </a:pPr>
            <a:endParaRPr lang="ru-RU" sz="2800" b="1" i="1" dirty="0" smtClean="0">
              <a:solidFill>
                <a:srgbClr val="1313CB"/>
              </a:solidFill>
              <a:latin typeface="Arial" charset="0"/>
            </a:endParaRPr>
          </a:p>
          <a:p>
            <a:pPr lvl="0">
              <a:defRPr/>
            </a:pPr>
            <a:r>
              <a:rPr lang="ru-RU" sz="20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обучения на базе 11 классов –</a:t>
            </a:r>
          </a:p>
          <a:p>
            <a:pPr lvl="0">
              <a:defRPr/>
            </a:pPr>
            <a:r>
              <a:rPr lang="ru-RU" sz="2000" i="1" dirty="0">
                <a:solidFill>
                  <a:srgbClr val="1313CB"/>
                </a:solidFill>
                <a:latin typeface="Arial" charset="0"/>
              </a:rPr>
              <a:t> </a:t>
            </a:r>
            <a:r>
              <a:rPr lang="ru-RU" sz="2000" i="1" dirty="0" smtClean="0">
                <a:solidFill>
                  <a:srgbClr val="1313CB"/>
                </a:solidFill>
                <a:latin typeface="Arial" charset="0"/>
              </a:rPr>
              <a:t>2 года </a:t>
            </a:r>
            <a:r>
              <a:rPr lang="ru-RU" sz="2000" i="1" dirty="0">
                <a:solidFill>
                  <a:srgbClr val="1313CB"/>
                </a:solidFill>
                <a:latin typeface="Arial" charset="0"/>
              </a:rPr>
              <a:t>10 месяцев, </a:t>
            </a:r>
          </a:p>
          <a:p>
            <a:pPr lvl="0">
              <a:defRPr/>
            </a:pPr>
            <a:r>
              <a:rPr lang="ru-RU" sz="20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обучения на базе 9 классов –</a:t>
            </a:r>
          </a:p>
          <a:p>
            <a:pPr lvl="0">
              <a:defRPr/>
            </a:pPr>
            <a:r>
              <a:rPr lang="ru-RU" sz="2000" i="1" dirty="0">
                <a:solidFill>
                  <a:srgbClr val="1313CB"/>
                </a:solidFill>
                <a:latin typeface="Arial" charset="0"/>
              </a:rPr>
              <a:t> </a:t>
            </a:r>
            <a:r>
              <a:rPr lang="ru-RU" sz="2000" i="1" dirty="0" smtClean="0">
                <a:solidFill>
                  <a:srgbClr val="1313CB"/>
                </a:solidFill>
                <a:latin typeface="Arial" charset="0"/>
              </a:rPr>
              <a:t>3 года </a:t>
            </a:r>
            <a:r>
              <a:rPr lang="ru-RU" sz="2000" i="1" dirty="0">
                <a:solidFill>
                  <a:srgbClr val="1313CB"/>
                </a:solidFill>
                <a:latin typeface="Arial" charset="0"/>
              </a:rPr>
              <a:t>10 месяцев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675CEBD-DE9A-406B-9109-CE4F50D3EF11}"/>
              </a:ext>
            </a:extLst>
          </p:cNvPr>
          <p:cNvSpPr/>
          <p:nvPr/>
        </p:nvSpPr>
        <p:spPr>
          <a:xfrm>
            <a:off x="1066800" y="19050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cap="all" dirty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Очная форма обучения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20" y="3352800"/>
            <a:ext cx="3921380" cy="348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8257154"/>
      </p:ext>
    </p:extLst>
  </p:cSld>
  <p:clrMapOvr>
    <a:masterClrMapping/>
  </p:clrMapOvr>
  <p:transition spd="slow" advTm="10843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6023254-3FF8-4789-9C5D-AF91FA638577}"/>
              </a:ext>
            </a:extLst>
          </p:cNvPr>
          <p:cNvSpPr/>
          <p:nvPr/>
        </p:nvSpPr>
        <p:spPr>
          <a:xfrm>
            <a:off x="0" y="533400"/>
            <a:ext cx="90678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ln w="0"/>
                <a:gradFill flip="none" rotWithShape="1">
                  <a:gsLst>
                    <a:gs pos="40000">
                      <a:srgbClr val="FFC000"/>
                    </a:gs>
                    <a:gs pos="63000">
                      <a:srgbClr val="FFFC4E"/>
                    </a:gs>
                  </a:gsLst>
                  <a:lin ang="16200000" scaled="1"/>
                  <a:tileRect/>
                </a:gradFill>
                <a:effectLst>
                  <a:glow>
                    <a:schemeClr val="accent4">
                      <a:lumMod val="50000"/>
                      <a:alpha val="41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Artifakt Element Heavy" panose="020B0B03050000020004" pitchFamily="34" charset="-52"/>
                <a:ea typeface="Artifakt Element Heavy" panose="020B0B03050000020004" pitchFamily="34" charset="-52"/>
                <a:cs typeface="HCR Dotum" panose="020B0604000101010101" pitchFamily="34" charset="-128"/>
              </a:rPr>
              <a:t>13.02.13 Эксплуатация </a:t>
            </a:r>
            <a:r>
              <a:rPr lang="ru-RU" sz="2400" b="1" dirty="0">
                <a:ln w="0"/>
                <a:gradFill flip="none" rotWithShape="1">
                  <a:gsLst>
                    <a:gs pos="40000">
                      <a:srgbClr val="FFC000"/>
                    </a:gs>
                    <a:gs pos="63000">
                      <a:srgbClr val="FFFC4E"/>
                    </a:gs>
                  </a:gsLst>
                  <a:lin ang="16200000" scaled="1"/>
                  <a:tileRect/>
                </a:gradFill>
                <a:effectLst>
                  <a:glow>
                    <a:schemeClr val="accent4">
                      <a:lumMod val="50000"/>
                      <a:alpha val="41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Artifakt Element Heavy" panose="020B0B03050000020004" pitchFamily="34" charset="-52"/>
                <a:ea typeface="Artifakt Element Heavy" panose="020B0B03050000020004" pitchFamily="34" charset="-52"/>
                <a:cs typeface="HCR Dotum" panose="020B0604000101010101" pitchFamily="34" charset="-128"/>
              </a:rPr>
              <a:t>и обслуживание электрического и электромеханического оборудования (по отраслям)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C51EAB-B405-49F4-9D50-049615D510A5}"/>
              </a:ext>
            </a:extLst>
          </p:cNvPr>
          <p:cNvSpPr/>
          <p:nvPr/>
        </p:nvSpPr>
        <p:spPr>
          <a:xfrm>
            <a:off x="876300" y="2486286"/>
            <a:ext cx="712469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Квалификация специалиста:</a:t>
            </a:r>
          </a:p>
          <a:p>
            <a:pPr>
              <a:defRPr/>
            </a:pPr>
            <a:r>
              <a:rPr lang="ru-RU" sz="3600" b="1" i="1" dirty="0" smtClean="0">
                <a:solidFill>
                  <a:srgbClr val="1313CB"/>
                </a:solidFill>
                <a:latin typeface="Arial" charset="0"/>
              </a:rPr>
              <a:t>Техник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обучения на базе 11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 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2 года 10 месяцев, 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обучения на базе 9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 3 года 10 месяцев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675CEBD-DE9A-406B-9109-CE4F50D3EF11}"/>
              </a:ext>
            </a:extLst>
          </p:cNvPr>
          <p:cNvSpPr/>
          <p:nvPr/>
        </p:nvSpPr>
        <p:spPr>
          <a:xfrm>
            <a:off x="876301" y="1981200"/>
            <a:ext cx="7124699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cap="all" dirty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Очная форма обучения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0F4F164-8F6C-4736-8BBC-8A67A200959A}"/>
              </a:ext>
            </a:extLst>
          </p:cNvPr>
          <p:cNvSpPr/>
          <p:nvPr/>
        </p:nvSpPr>
        <p:spPr>
          <a:xfrm>
            <a:off x="876301" y="5246687"/>
            <a:ext cx="54102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ru-RU" sz="1900" i="1" dirty="0" smtClean="0">
              <a:solidFill>
                <a:srgbClr val="FFFFB7">
                  <a:lumMod val="75000"/>
                </a:srgbClr>
              </a:solidFill>
              <a:latin typeface="Arial" charset="0"/>
            </a:endParaRPr>
          </a:p>
          <a:p>
            <a:pPr lvl="0">
              <a:defRPr/>
            </a:pPr>
            <a:r>
              <a:rPr lang="ru-RU" sz="1900" i="1" dirty="0" smtClean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</a:t>
            </a: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обучения на базе 11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 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3 года 10 месяцев, 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обучения на базе 9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 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4 года 10 месяцев.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EA78BA6-8C5C-43B2-B6B5-6618EFFA4CDA}"/>
              </a:ext>
            </a:extLst>
          </p:cNvPr>
          <p:cNvSpPr/>
          <p:nvPr/>
        </p:nvSpPr>
        <p:spPr>
          <a:xfrm>
            <a:off x="876300" y="4926828"/>
            <a:ext cx="4838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заочная форма обучения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70" y="2212180"/>
            <a:ext cx="3463330" cy="456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3714470"/>
      </p:ext>
    </p:extLst>
  </p:cSld>
  <p:clrMapOvr>
    <a:masterClrMapping/>
  </p:clrMapOvr>
  <p:transition spd="slow" advTm="10843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093805C-F066-44FC-971F-92A6A22D21AA}"/>
              </a:ext>
            </a:extLst>
          </p:cNvPr>
          <p:cNvSpPr/>
          <p:nvPr/>
        </p:nvSpPr>
        <p:spPr>
          <a:xfrm>
            <a:off x="0" y="228600"/>
            <a:ext cx="91440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smtClean="0">
                <a:ln w="0"/>
                <a:gradFill flip="none" rotWithShape="1">
                  <a:gsLst>
                    <a:gs pos="40000">
                      <a:srgbClr val="FFC000"/>
                    </a:gs>
                    <a:gs pos="63000">
                      <a:srgbClr val="FFFC4E"/>
                    </a:gs>
                  </a:gsLst>
                  <a:lin ang="16200000" scaled="1"/>
                  <a:tileRect/>
                </a:gradFill>
                <a:effectLst>
                  <a:glow>
                    <a:schemeClr val="accent4">
                      <a:lumMod val="50000"/>
                      <a:alpha val="41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Artifakt Element Heavy" panose="020B0B03050000020004" pitchFamily="34" charset="-52"/>
                <a:ea typeface="Artifakt Element Heavy" panose="020B0B03050000020004" pitchFamily="34" charset="-52"/>
                <a:cs typeface="HCR Dotum" panose="020B0604000101010101" pitchFamily="34" charset="-128"/>
              </a:rPr>
              <a:t>21.02.19 Землеустройство </a:t>
            </a:r>
            <a:endParaRPr lang="ru-RU" sz="4800" b="1" dirty="0">
              <a:ln w="0"/>
              <a:gradFill flip="none" rotWithShape="1">
                <a:gsLst>
                  <a:gs pos="40000">
                    <a:srgbClr val="FFC000"/>
                  </a:gs>
                  <a:gs pos="63000">
                    <a:srgbClr val="FFFC4E"/>
                  </a:gs>
                </a:gsLst>
                <a:lin ang="16200000" scaled="1"/>
                <a:tileRect/>
              </a:gradFill>
              <a:effectLst>
                <a:glow>
                  <a:schemeClr val="accent4">
                    <a:lumMod val="50000"/>
                    <a:alpha val="41000"/>
                  </a:schemeClr>
                </a:glow>
                <a:outerShdw blurRad="50800" dist="38100" dir="5400000" algn="t" rotWithShape="0">
                  <a:prstClr val="black"/>
                </a:outerShdw>
              </a:effectLst>
              <a:latin typeface="Artifakt Element Heavy" panose="020B0B03050000020004" pitchFamily="34" charset="-52"/>
              <a:ea typeface="Artifakt Element Heavy" panose="020B0B03050000020004" pitchFamily="34" charset="-52"/>
              <a:cs typeface="HCR Dotum" panose="020B0604000101010101" pitchFamily="34" charset="-128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D8420A9-6C50-44B4-BE9C-67C1C920E6CB}"/>
              </a:ext>
            </a:extLst>
          </p:cNvPr>
          <p:cNvSpPr/>
          <p:nvPr/>
        </p:nvSpPr>
        <p:spPr>
          <a:xfrm>
            <a:off x="1066800" y="1828800"/>
            <a:ext cx="80772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Квалификация специалиста: </a:t>
            </a:r>
          </a:p>
          <a:p>
            <a:pPr>
              <a:defRPr/>
            </a:pPr>
            <a:r>
              <a:rPr lang="ru-RU" sz="4000" b="1" i="1" dirty="0" smtClean="0">
                <a:solidFill>
                  <a:srgbClr val="1313CB"/>
                </a:solidFill>
                <a:latin typeface="Arial" charset="0"/>
              </a:rPr>
              <a:t>техник-землеустроитель</a:t>
            </a:r>
            <a:endParaRPr lang="ru-RU" sz="4000" b="1" dirty="0">
              <a:solidFill>
                <a:srgbClr val="1313CB"/>
              </a:solidFill>
              <a:latin typeface="Arial" charset="0"/>
            </a:endParaRPr>
          </a:p>
        </p:txBody>
      </p:sp>
      <p:pic>
        <p:nvPicPr>
          <p:cNvPr id="15364" name="Picture 5" descr="F:\фото\Землеустройство\image-22-05-14-15-39-21.jpeg">
            <a:extLst>
              <a:ext uri="{FF2B5EF4-FFF2-40B4-BE49-F238E27FC236}">
                <a16:creationId xmlns="" xmlns:a16="http://schemas.microsoft.com/office/drawing/2014/main" id="{F833EE1F-B1F1-4462-9995-5A8CA9B9A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55" y="2886026"/>
            <a:ext cx="2987245" cy="398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0F8F105-C18E-456D-A1B6-709CB9B195F2}"/>
              </a:ext>
            </a:extLst>
          </p:cNvPr>
          <p:cNvSpPr/>
          <p:nvPr/>
        </p:nvSpPr>
        <p:spPr>
          <a:xfrm>
            <a:off x="22654" y="1366837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solidFill>
                  <a:srgbClr val="A25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Очная форма обучения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2906018"/>
            <a:ext cx="457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обучения на базе 11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 2 года 10 месяцев, 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обучения на базе 9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 3 года 10 месяцев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5029200"/>
            <a:ext cx="497565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900" i="1" dirty="0" smtClean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</a:t>
            </a: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обучения на базе 11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 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3 года 10 месяцев, 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Срок обучения на базе 9 классов –</a:t>
            </a:r>
          </a:p>
          <a:p>
            <a:pPr lvl="0">
              <a:defRPr/>
            </a:pPr>
            <a:r>
              <a:rPr lang="ru-RU" sz="1900" i="1" dirty="0">
                <a:solidFill>
                  <a:srgbClr val="FFFFB7">
                    <a:lumMod val="75000"/>
                  </a:srgbClr>
                </a:solidFill>
                <a:latin typeface="Arial" charset="0"/>
              </a:rPr>
              <a:t> </a:t>
            </a:r>
            <a:r>
              <a:rPr lang="ru-RU" sz="1900" i="1" dirty="0">
                <a:solidFill>
                  <a:srgbClr val="1313CB"/>
                </a:solidFill>
                <a:latin typeface="Arial" charset="0"/>
              </a:rPr>
              <a:t>4 года 10 месяцев.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14400" y="4267129"/>
            <a:ext cx="4806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400" b="1" i="1" cap="all" dirty="0" err="1" smtClean="0">
                <a:solidFill>
                  <a:srgbClr val="A250A0"/>
                </a:solidFill>
                <a:effectLst>
                  <a:glow rad="228600">
                    <a:srgbClr val="99CC00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ЗАОчная</a:t>
            </a:r>
            <a:r>
              <a:rPr lang="ru-RU" sz="2400" b="1" i="1" cap="all" dirty="0" smtClean="0">
                <a:solidFill>
                  <a:srgbClr val="A250A0"/>
                </a:solidFill>
                <a:effectLst>
                  <a:glow rad="228600">
                    <a:srgbClr val="99CC00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 </a:t>
            </a:r>
            <a:r>
              <a:rPr lang="ru-RU" sz="2400" b="1" i="1" cap="all" dirty="0">
                <a:solidFill>
                  <a:srgbClr val="A250A0"/>
                </a:solidFill>
                <a:effectLst>
                  <a:glow rad="228600">
                    <a:srgbClr val="99CC00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форма обучения</a:t>
            </a:r>
          </a:p>
        </p:txBody>
      </p:sp>
    </p:spTree>
    <p:custDataLst>
      <p:tags r:id="rId1"/>
    </p:custDataLst>
  </p:cSld>
  <p:clrMapOvr>
    <a:masterClrMapping/>
  </p:clrMapOvr>
  <p:transition spd="slow" advTm="5974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5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5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3891010</TotalTime>
  <Words>1492</Words>
  <Application>Microsoft Office PowerPoint</Application>
  <PresentationFormat>Экран (4:3)</PresentationFormat>
  <Paragraphs>318</Paragraphs>
  <Slides>21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Трава</vt:lpstr>
      <vt:lpstr>КОЛЛЕДЖ АВТОМОБИЛЬНОГО ТРАНСПОРТА И  АГРОТЕХНОЛОГИЙ  </vt:lpstr>
      <vt:lpstr> Приглашаем  выпускников  9 и 11 классов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Получить  профессию не трудно:  поступить и учиться,  вся информация на  официальном сайте  ФГБОУ ВО Иркутского ГАУ имени А. А. Ежевского</vt:lpstr>
      <vt:lpstr>Презентация PowerPoint</vt:lpstr>
      <vt:lpstr>  Адрес Колледжа: Иркутская область,  Иркутский район,  п. Молодежный 1/1   Телефон колледжа:  8 (3952) 488-584  8 (3952) 488-583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Оксана Валерьевна Степанова</dc:creator>
  <cp:lastModifiedBy>Ирина Владимировна Юдина</cp:lastModifiedBy>
  <cp:revision>266</cp:revision>
  <cp:lastPrinted>1601-01-01T00:00:00Z</cp:lastPrinted>
  <dcterms:created xsi:type="dcterms:W3CDTF">1601-01-01T00:00:00Z</dcterms:created>
  <dcterms:modified xsi:type="dcterms:W3CDTF">2025-01-28T03:44:34Z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